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86" r:id="rId4"/>
    <p:sldId id="269" r:id="rId5"/>
    <p:sldId id="270" r:id="rId6"/>
    <p:sldId id="278" r:id="rId7"/>
    <p:sldId id="271" r:id="rId8"/>
    <p:sldId id="268" r:id="rId9"/>
    <p:sldId id="287" r:id="rId10"/>
    <p:sldId id="279" r:id="rId11"/>
    <p:sldId id="280" r:id="rId12"/>
    <p:sldId id="281" r:id="rId13"/>
    <p:sldId id="283" r:id="rId14"/>
    <p:sldId id="284" r:id="rId15"/>
    <p:sldId id="285" r:id="rId16"/>
    <p:sldId id="272" r:id="rId17"/>
    <p:sldId id="273" r:id="rId18"/>
    <p:sldId id="274" r:id="rId19"/>
    <p:sldId id="275" r:id="rId20"/>
    <p:sldId id="276" r:id="rId21"/>
    <p:sldId id="288" r:id="rId22"/>
    <p:sldId id="277" r:id="rId23"/>
    <p:sldId id="282"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0"/>
  </p:normalViewPr>
  <p:slideViewPr>
    <p:cSldViewPr snapToGrid="0" snapToObjects="1">
      <p:cViewPr varScale="1">
        <p:scale>
          <a:sx n="111" d="100"/>
          <a:sy n="111" d="100"/>
        </p:scale>
        <p:origin x="5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9:40.679"/>
    </inkml:context>
    <inkml:brush xml:id="br0">
      <inkml:brushProperty name="width" value="0.05" units="cm"/>
      <inkml:brushProperty name="height" value="0.05" units="cm"/>
      <inkml:brushProperty name="color" value="#E71224"/>
    </inkml:brush>
  </inkml:definitions>
  <inkml:trace contextRef="#ctx0" brushRef="#br0">4707 179 24575,'-22'0'0,"-21"0"0,-5 0 0,-43 0 0,1 0-667,34 0 1,-3 0 666,2 0 0,-1 0 0,-9 0 0,-2 0 0,6 0 0,-4 0 0,-3 0 0,-7 0 0,4 0 0,-2 0 0,-5 0 0,1 0 0,-12 0 0,0-1 0,10 2 0,-3 2 0,-2 1 0,12-1 0,-13-1 0,-4 1 0,4 1 0,13 0 0,-13 4 0,1 1 0,-5-2 0,-15 1 0,0-1 0,17 0 0,11-2 0,1 0 0,3 1 0,-10 1 0,0 0 0,13-2 0,8-4 0,1 1 0,-19 4 0,-8 3 0,11-1 0,-17 0 0,3 0 0,4 1 0,26 3 90,4-7 0,1 0-90,7 1 0,-5-2 0,1 1 0,6 1 0,-49 8 0,72-4 1000,-26 3-1000,43-5 153,-19 4-153,20-3 0,-21 11 0,13-5 0,-27 18 0,20-12 0,-20 21 0,26-21 0,-13 16 0,18-17 0,-8 12 0,9-16 0,-10 27 0,13-19 0,-13 37 0,14-33 0,-12 25 0,12-36 0,-10 24 0,14-29 0,-6 15 0,8-18 0,0 3 0,0-5 0,0 9 0,0-2 0,0 2 0,0 1 0,0-3 0,0 4 0,0 0 0,0 5 0,0-3 0,0 16 0,0-9 0,0 5 0,0-3 0,0-5 0,0 6 0,5-1 0,4 9 0,2-6 0,2 0 0,-3-4 0,-1-8 0,1 3 0,3 0 0,6 10 0,-2-7 0,5 11 0,-7-13 0,4 1 0,1 3 0,-2-8 0,11 21 0,-9-18 0,9 19 0,-11-23 0,7 11 0,-5-10 0,18 18 0,-11-16 0,11 11 0,-8-13 0,0 0 0,13 4 0,-4-7 0,25 7 0,-11-7 0,29 5 0,-19-4 0,12-2 0,0-4 0,-21-1 0,3-4 0,0-1 0,5 5 0,-8-7 0,-1-1 0,7 8 0,6-10 0,-8 4 0,0-5 0,0 0 0,0 0 0,8 0 0,17 0 0,-18 0 0,-12 0 0,-1 0 0,6 0 0,32 0 0,-22 0 0,15 0 0,-6 0 0,-1 0 0,-3 0 0,-5 0 0,7 0 0,-7 0 0,23 0 0,-10 0 0,14-6 0,-24 0 0,1-1 0,27-8-553,-22 2 1,0-1 552,20-1 0,-10-5 0,3 7 0,-36 3 0,1-1 0,-5 0 0,1 0-239,12 0 1,-2-1 238,25-13 0,7 4 0,-7 1 0,-8-4 0,-14 10 0,1 1 0,23-8 0,-26 5 0,0 1 0,22 0 0,-10-3 0,-23 12 0,-1 0 0,24-6 0,17 6 0,-39-4 0,4 3 0,-4 1 1078,5-4-1078,2 3 504,-1-4-504,34-1 0,-17 0 0,19 0 0,-35 0 0,-9 1 0,-7 5 0,-6-4 0,-1 5 0,-3-9 0,-12 4 0,-1 1 0,-12 1 0,1 4 0,-1-1 0,0-2 0,-4 2 0,3 1 0,-6-3 0,3 2 0,-1 1 0,2-3 0,2 2 0,2-3 0,3-5 0,2 4 0,4-9 0,0 4 0,0-4 0,0 0 0,0 0 0,-4 0 0,-2 4 0,-3-3 0,0 8 0,0-8 0,-1 7 0,-3-7 0,-2 3 0,-3-4 0,0 0 0,0-5 0,0 3 0,0-9 0,0 5 0,0-6 0,0 5 0,0-3 0,0 0 0,0 7 0,0 0 0,0 13 0,0-8 0,-4 2 0,-6-12 0,-1 1 0,-7-5 0,6 0 0,-6 0 0,-1-3 0,3 8 0,3 3 0,5 10 0,3 3 0,-7-7 0,-7 0 0,-6-12 0,-1 2 0,-11-7 0,7-5 0,-14 2 0,14-2 0,-7 5 0,16 8 0,-3 5 0,10 7 0,-3 4 0,3-4 0,-9 3 0,-10-15 0,7 8 0,-18-16 0,10 5 0,-13-7 0,-13-9 0,17 13 0,-3-3 0,23 19 0,9 2 0,-11 4 0,9 0 0,-15-5 0,0 3 0,-33-22 0,20 13 0,-27-13 0,45 22 0,-5-2 0,18 13 0,-4-4 0,-2-1 0,0 0 0,-16-5 0,-10-5 0,5 8 0,-9-6 0,24 7 0,-3 1 0,13 1 0,-3 4 0,10-4 0,-1 3 0,1-2 0,-5 3 0,0 0 0,-6 0 0,1-4 0,-5 3 0,-2-4 0,-5 5 0,-8 0 0,11 0 0,-4 0 0,17 0 0,1 0 0,5 0 0,0 0 0,-4 0 0,3 0 0,-8 0 0,3 4 0,-15 2 0,3 4 0,-16 0 0,10 5 0,-9 1 0,3 5 0,1-4 0,1-2 0,3-2 0,12-3 0,0 3 0,13-5 0,4-3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8:29.511"/>
    </inkml:context>
    <inkml:brush xml:id="br0">
      <inkml:brushProperty name="width" value="0.05" units="cm"/>
      <inkml:brushProperty name="height" value="0.05" units="cm"/>
      <inkml:brushProperty name="color" value="#E71224"/>
    </inkml:brush>
  </inkml:definitions>
  <inkml:trace contextRef="#ctx0" brushRef="#br0">6775 92 24575,'-21'0'0,"-2"0"0,-7 0 0,-6 0 0,-16 0 0,-8 0 0,-16 0 0,2 0 0,-1 0 0,2 0 0,-24 0 0,-2 0 0,3 0 0,32 0 0,-8 0 0,6 0 0,3 0 0,-3 0 0,-22-4 0,-11-3 0,11 1 0,26 1 0,-1-1 0,-7 0 0,-12-2 0,0 0 0,14 0 0,14 1 0,0 0 0,-31 2 0,-15 1 0,14 0 0,32 1 0,0 1 0,-37 1 0,-14 1 0,12 1 0,28-1 0,1 0 0,-24 0 0,-10 0 0,8 0 0,13 0 0,1 0 0,-11 0 0,-10 0 0,9 0 0,10 0 0,0 0 0,-12 0 0,-9 0 0,14 0 0,31-1 0,0 2 0,-27 0 0,-10 2 0,13-1 0,-11-1 0,18 1 0,-12 0 0,12 0 0,-14-2 0,-12 0 0,1 0 0,15 0 0,-9 0 0,0 0 0,9 0 0,2 2 0,2 1 0,15-2 0,-3 6 0,1 0 0,17-5 0,-8 5 0,2 0 0,15-6 0,-51 8 0,58-8 0,-41 7 0,49-7 0,-38 7 0,32-7 0,-28 12 0,30-11 0,-20 14 0,31-11 0,-34 12 0,25-6 0,-42 11 0,37-15 0,-31 14 0,43-19 0,-10 6 0,19-8 0,2 0 0,-1 0 0,1 4 0,-1 0 0,-5 4 0,0 1 0,-1 0 0,-3-4 0,7 2 0,-7-6 0,8 6 0,-4-3 0,6 1 0,-1-2 0,0 1 0,4 0 0,-4 4 0,4-3 0,-4 2 0,-1-2 0,5 2 0,0 1 0,1 0 0,-2 0 0,-3 0 0,-1 4 0,0 2 0,-7 8 0,4-3 0,-4 9 0,7-12 0,4 7 0,1-14 0,4 2 0,-3-3 0,2 0 0,-3 5 0,0-4 0,3 8 0,-6 5 0,6-7 0,-3 6 0,4-13 0,0 7 0,0-5 0,0 9 0,0-10 0,0 19 0,0-12 0,0 30 0,0-28 0,0 39 0,0-37 0,8 43 0,-2-39 0,16 36 0,-11-36 0,18 31 0,-17-33 0,21 20 0,-17-26 0,26 13 0,-20-18 0,44 15 0,-35-14 0,52 11 0,-41-17 0,54 3 0,-38-9 0,3 0 0,1 0 0,6 0 0,10 0 0,1 0 0,-6 0 0,-5 1 0,13-1 0,-11-1 0,13-4 0,-14 3 0,11 0 0,-11-1 0,20-10 0,-25 9 0,10 0 0,-7 0 0,-12-3 0,1 0 0,18 1 0,9 0 0,-9-1 0,-18 0 0,0-1 0,18-1 0,10 0 0,-11 2 0,-22 2 0,1 1 0,23-2 0,10-1 0,-10 3 0,-23 3 0,1 1 0,31-2 0,15 0 0,-11 0 0,-24 2 0,1 0 0,5-1 0,13-1 0,-1-1 0,-13 2 0,-12 0 0,1 0 0,12-1 0,16-2 0,-1 0 0,-15 1 0,-17-1 0,0 0 0,25 0 0,18-1 0,2 0 0,-17-1 0,-15-1 0,-2-1 0,22 0 0,10-1 0,-14 1 0,-31 4 0,-1-1 0,16-2 0,7-2 0,-7 3 0,33 3 0,-29-1 0,7 0 0,-12 1 0,-1 3 0,7 0 0,-1 0 0,-17 0 0,-2 0 0,0 0 0,-9 0 0,41 4 0,-41 2 0,42 9 0,-41-8 0,34 10 0,-42-15 0,27 10 0,-35-7 0,19 4 0,-25-4 0,25 7 0,-18-10 0,31 14 0,-30-9 0,21 9 0,-35-10 0,9 5 0,-16-6 0,1 2 0,-3-2 0,-8-5 0,4-5 0,-13 1 0,9 1 0,-6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8:37.271"/>
    </inkml:context>
    <inkml:brush xml:id="br0">
      <inkml:brushProperty name="width" value="0.05" units="cm"/>
      <inkml:brushProperty name="height" value="0.05" units="cm"/>
      <inkml:brushProperty name="color" value="#E71224"/>
    </inkml:brush>
  </inkml:definitions>
  <inkml:trace contextRef="#ctx0" brushRef="#br0">0 1 24575,'12'0'0,"-1"0"0,7 0 0,2 0 0,0 0 0,13 0 0,-11 0 0,14 0 0,-1 0 0,15 0 0,-3 0 0,9 0 0,-19 0 0,44 0 0,-39 0 0,52 0 0,-59 0 0,17 2 0,2 1 0,-3-2 0,10 3 0,-1 1 0,-21-4 0,43 8 0,-57-8 0,41 3 0,-42-4 0,37 0 0,-32 0 0,49 5 0,-41-4 0,47 8 0,-49-8 0,22 7 0,-31-7 0,11 3 0,-17 0 0,30 5 0,-21 2 0,31 10 0,-33-10 0,15 10 0,-27-15 0,5 5 0,-15-7 0,-2 4 0,-3-1 0,4 1 0,-3 0 0,6 0 0,-2 5 0,4 0 0,0 5 0,0 0 0,4 1 0,-3-1 0,3 0 0,-4 0 0,0-4 0,-1-2 0,-3-4 0,-2 0 0,1 1 0,-3-1 0,2-1 0,-3 1 0,0 0 0,0-1 0,0 1 0,0 0 0,0 0 0,0 1 0,0 7 0,0-2 0,0 15 0,0-13 0,0 7 0,0-14 0,0 3 0,0-5 0,0 1 0,-3 0 0,-6 8 0,-1-1 0,-10 13 0,13-12 0,-8 7 0,14-14 0,-6-1 0,6-1 0,-5-3 0,5 4 0,-6 0 0,2 0 0,-4 5 0,-3-3 0,6 7 0,-6-3 0,2 0 0,1 6 0,-4-9 0,8 5 0,-2-8 0,6 0 0,-3 1 0,4-1 0,-3-4 0,2 3 0,-6-2 0,6 3 0,-6 0 0,2 0 0,1 0 0,-4 0 0,4 0 0,-1 0 0,-2-3 0,6 2 0,-6-3 0,-2 4 0,0 1 0,-4-1 0,5 0 0,3 0 0,-2 1 0,2-2 0,-3-2 0,1-2 0,-5 1 0,-1-3 0,0 6 0,-4-2 0,7 0 0,-12 3 0,7-3 0,-17 9 0,12-4 0,-9 6 0,14-10 0,-12 1 0,11-7 0,-17 0 0,7 0 0,-1 0 0,3 0 0,-2 0 0,6 0 0,-14 0 0,14 0 0,-16 0 0,15 0 0,-21 0 0,26 0 0,-13 0 0,15 0 0,-12 0 0,5 0 0,-5 0 0,8 0 0,-14 0 0,11 0 0,-6 0 0,14 0 0,5 0 0,0 0 0,-1 0 0,1 0 0,0 0 0,-4 0 0,-2 0 0,-9 0 0,-28 0 0,14 0 0,-41 0 0,48 0 0,-14 0 0,31 0 0,1 0 0,0 0 0,-22 0 0,6 0 0,-45 0 0,42 0 0,-27 0 0,43 0 0,-5 0 0,12 0 0,0 0 0,0 0 0,-8 0 0,1-4 0,-23-1 0,16 0 0,-20-3 0,27 7 0,-5-2 0,12-1 0,3-3 0,2-2 0,3 2 0,0 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8:47.945"/>
    </inkml:context>
    <inkml:brush xml:id="br0">
      <inkml:brushProperty name="width" value="0.05" units="cm"/>
      <inkml:brushProperty name="height" value="0.05" units="cm"/>
      <inkml:brushProperty name="color" value="#E71224"/>
    </inkml:brush>
  </inkml:definitions>
  <inkml:trace contextRef="#ctx0" brushRef="#br0">5126 1 24575,'-11'0'0,"2"0"0,-7 0 0,-3 0 0,-5 0 0,-6 0 0,0 0 0,-19 0 0,8 0 0,-8 0 0,-3 0 0,-10 0 0,-25 0 0,-6 0 0,-2 0 0,20 0 0,-11 0 0,11 0 0,-22 0 0,23 0 0,-12 0 0,14 0 0,-15 0-366,11 0 1,1 0 365,-1 0 0,-17 0 0,-6 0 0,1 5 0,11-3 0,14 9 0,-7-5 0,16 1 0,0 3 0,23-9 0,9 3 0,-3-4 731,-40 0-731,28 0 0,-42 0 0,37 0 0,-7 0 0,-12 0 0,16 0 0,-8 0 0,26 0 0,1 0 0,-13-4 0,14 2 0,-20-3 0,18 5 0,-6-4 0,-14 2 0,10-7 0,2 8 0,11-4 0,9 0 0,0 4 0,-3-3 0,8 4 0,-8 0 0,8 0 0,-14 0 0,8 0 0,-42 0 0,30 0 0,-24 0 0,32 0 0,-8 0 0,6 0 0,-19 0 0,23 0 0,-28 0 0,28 0 0,-47 0 0,37 0 0,-24 0 0,32 0 0,0 0 0,-13 0 0,10 0 0,-10 0 0,13 0 0,0 0 0,-13 4 0,3 2 0,-4 0 0,8 3 0,6-8 0,-13 8 0,15-8 0,-13 3 0,21-4 0,-3 4 0,1-3 0,3 3 0,-3-4 0,4 0 0,-6 0 0,-3 4 0,6-3 0,-5 8 0,17-8 0,-4 3 0,5-4 0,4 3 0,-3-2 0,2 6 0,-3-3 0,-5 5 0,4-1 0,-8 1 0,3 0 0,-4 4 0,0-3 0,3 7 0,-2-7 0,7 3 0,1-5 0,2 0 0,6 0 0,-3 0 0,1 0 0,2 0 0,-7 0 0,8 0 0,-8 5 0,7 0 0,-7 5 0,7 0 0,-7 0 0,7 1 0,-3-1 0,4 0 0,0-5 0,0 4 0,0-3 0,0 0 0,0 3 0,0-4 0,4 13 0,1-5 0,4 5 0,0-8 0,0 0 0,0 0 0,0 0 0,4 0 0,-3 0 0,15 8 0,-9-6 0,10 7 0,-8-9 0,-3 0 0,2-4 0,-3 8 0,23-1 0,-8 4 0,14-1 0,-12 2 0,-1-5 0,7 0 0,-6-2 0,5-3 0,-1 4 0,-3-4 0,9 4 0,9 1 0,-4-4 0,10 3 0,-13-9 0,0 0 0,1 4 0,-1-3 0,0 4 0,6-5 0,22 5 0,-8-8 0,8 6 0,-14-7 0,-5-1 0,6 4 0,1-9 0,24 5 0,-27-6 0,3 0 0,0 0 0,3 0-407,8 0 0,-1 0 407,-11 0 0,-2 0 0,1 0 0,1 0 0,-1 0 0,0 0 0,-1 0 0,2 0 0,13 0 0,-1 0 0,-15 0 0,2 0 0,31 0 0,2 0 0,-27 0 0,0 0 0,21-3 0,-1 1 0,-27 2 0,-3-1 0,0-5 0,-3 1 0,25 4 0,8-7 0,2-1 0,6 1 0,4-1 0,-5 1 0,-32 1 0,3 2 0,-1 0 0,-5-1 0,33-1 0,-38 2 0,-5 5 0,5 0 814,-1 0-814,-4 0 0,5 0 0,-7 0 0,0 0 0,-6 0 0,-1 0 0,-7 0 0,9 0 0,-6 0 0,1 0 0,-5 0 0,-3 0 0,4 0 0,1 0 0,6 0 0,-5 0 0,0 0 0,-3 0 0,-8 0 0,3 0 0,-9 0 0,-2 0 0,-4 0 0,0 0 0,1 0 0,3 0 0,2 0 0,4 0 0,0 0 0,0-4 0,5 3 0,-3-7 0,8 7 0,-9-7 0,5 7 0,-7-7 0,-3 7 0,-1-6 0,-2 2 0,-2 0 0,0-2 0,-6 3 0,-3-4 0,0 0 0,4 0 0,1-4 0,3 2 0,1-2 0,-5 3 0,3 1 0,-2-5 0,4-1 0,0 1 0,0-5 0,-1 9 0,0-4 0,-3 5 0,2 0 0,-6 0 0,3 0 0,-4-4 0,0-2 0,4-3 0,-3-6 0,7-2 0,-7-5 0,4-5 0,-1 3 0,-3-4 0,4 4 0,-5 11 0,0 0 0,0 13 0,0 0 0,0 0 0,0 0 0,0-5 0,0-1 0,0-4 0,0-4 0,0 8 0,0-6 0,0 11 0,-4 0 0,0 6 0,-1-1 0,-2 3 0,6-6 0,-7-2 0,-1-1 0,-1-7 0,-3 7 0,1-10 0,2 9 0,-2-5 0,4 8 0,-1-5 0,-8-5 0,6-1 0,-6-3 0,4 3 0,-1-2 0,4 6 0,-2-5 0,8 14 0,-1-5 0,-1 10 0,1-2 0,-2 3 0,-1 0 0,1 0 0,-1 0 0,0-4 0,-4-1 0,2-3 0,-7-2 0,8 2 0,-12-1 0,10-4 0,-5 7 0,7-6 0,1 11 0,0-2 0,3 3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8:54.874"/>
    </inkml:context>
    <inkml:brush xml:id="br0">
      <inkml:brushProperty name="width" value="0.05" units="cm"/>
      <inkml:brushProperty name="height" value="0.05" units="cm"/>
      <inkml:brushProperty name="color" value="#E71224"/>
    </inkml:brush>
  </inkml:definitions>
  <inkml:trace contextRef="#ctx0" brushRef="#br0">1157 339 24575,'-13'0'0,"0"0"0,-5 0 0,-5 0 0,3 0 0,-9 0 0,10 0 0,-15 0 0,4 0 0,-7 0 0,-18 0 0,25 0 0,-20 0 0,26 0 0,-6 0 0,0 5 0,0-4 0,0 7 0,-16 2 0,17-4 0,-10 6 0,21-7 0,0 0 0,-1 3 0,1-3 0,-13 4 0,4 1 0,-11 0 0,13-1 0,6-3 0,-7 2 0,19-3 0,-14 0 0,16-1 0,1-1 0,-3-2 0,6 6 0,-6-3 0,-2 5 0,0 3 0,-4-2 0,0 7 0,-1-3 0,-4 4 0,-1 0 0,6-4 0,0 3 0,4-8 0,4 3 0,-2-3 0,6-1 0,-3 0 0,1 0 0,-2-1 0,-3 6 0,-6 6 0,4 0 0,-4 4 0,5-9 0,0 3 0,4-8 0,-3 4 0,7-5 0,-2 0 0,3 0 0,0 0 0,0 0 0,0 4 0,0 7 0,0 6 0,4 10 0,6-3 0,2 3 0,7 1 0,1 9 0,1-12 0,-1 4 0,-3-19 0,-7 0 0,3-4 0,-1 3 0,2-8 0,4 4 0,4 4 0,2-6 0,-1 6 0,0-7 0,1-1 0,13 9 0,-4-6 0,16 7 0,-17-9 0,3 1 0,-10-2 0,3 1 0,-3-5 0,0 4 0,3-8 0,-3 3 0,4 0 0,1-3 0,0 8 0,5-8 0,3 4 0,5-5 0,26 0 0,-13 0 0,21 5 0,-18-4 0,-8 4 0,32-5 0,-17 0 0,20 0 0,-12 6 0,-14-5 0,32 11 0,-32-8 0,2-1 0,-5 2 0,0-2-353,8 0 1,-2 0 352,29 3 0,3-4 0,-27 1 0,3 0 0,-10-3 0,1 0 0,9 0 0,-4 0 0,14 0 0,8 0 0,-33-3 0,0 0 0,40-4-428,-18 0 1,-4 0 427,-6-1 0,-18 2 0,0 0 0,11-1 0,14-6 0,0 1 0,0-1 0,1 0 0,-2 1 0,-6 5 0,5-4 0,-5 9 0,0-8 0,5 3 675,-13 0-675,6-4 0,-1 4 0,-4 1 885,11-5-885,-12 4 0,13 0 0,-5-4 0,0 5 0,-2-1 0,0-4 0,-10 5 0,0 0 0,23-7 0,-26 4 0,-2 1 0,6-4 0,-5 6 0,0-4 0,4 4 0,-11-5 0,5 4 0,19-8 0,-19 13 0,19-13 0,-32 9 0,5-4 0,-5-1 0,6 0 0,0 0 0,-5 1 0,3-1 0,-3-4 0,-1 3 0,-1-3 0,-7 5 0,1 0 0,-5 0 0,3-4 0,-8 3 0,8-3 0,-9 1 0,9-2 0,-8 0 0,8 1 0,5-4 0,-7 2 0,5-2 0,-17 5 0,3 4 0,0-4 0,-2 4 0,1 0 0,-8 2 0,4 2 0,-6-3 0,4 3 0,-9-2 0,3 3 0,-4-4 0,0-4 0,0 2 0,0-2 0,0 3 0,0-3 0,0 2 0,0-2 0,0 4 0,0-5 0,-8-1 0,-3-4 0,-13-7 0,-2-1 0,-13-8 0,-2 0 0,-6-1 0,2 6 0,6 2 0,4 7 0,5 4 0,0-3 0,0 8 0,6 1 0,-5 1 0,-1 3 0,-2-4 0,-4-5 0,0 4 0,-1-4 0,-13 4 0,5-5 0,-11 3 0,11-3 0,-6 5 0,8 0 0,-39-9 0,29 2 0,-29-4 0,17 5 0,-32 0 0,47 9 0,-1 1 0,-18-6 0,1 2 0,-23 2 0,40 4 0,1-1 0,-19 1 0,10 4 0,9-4 0,7 5 0,-15 0 0,4 0 0,-19 0 0,-4 0 0,-9 0 0,35 0 0,0 0 0,-29 0 0,-17 0 0,19 0 0,-15 0 0,30-3 0,-1 0 0,8 2 0,0 0-433,-8-2 0,-1 0 433,7 3 0,3 0 0,-41 0 0,40 0 0,-1 0 0,5 0 0,-1 0 0,-10 0 0,1 0 0,-30 0 0,16 0 0,1 0 0,-6 0 0,22 0 0,0 0 0,-7 0 0,7 0 0,-38 5 0,36-4 0,-28 4 0,51-5 0,-4 0 0,5 0 0,0 0 866,1 4-866,0-3 0,-2 4 0,-5 0 0,0-4 0,5 8 0,-3-3 0,9-1 0,-10 5 0,11-9 0,-5 4 0,11-5 0,-3 4 0,8-2 0,-8 2 0,3-4 0,1 4 0,-5-3 0,10 3 0,-9 0 0,8-3 0,-8 4 0,8-1 0,-3-3 0,5 3 0,0 0 0,4-3 0,2 3 0,3-1 0,1-2 0,4 6 0,-11-3 0,4 1 0,-11 2 0,4-2 0,4 4 0,-3-4 0,8 2 0,-4-6 0,5 6 0,0-6 0,3 6 0,1-2 0,1 2 0,-6 1 0,0 0 0,-8 1 0,7-1 0,-2 1 0,-1-1 0,7 1 0,-5-1 0,10 0 0,-3 0 0,4 0 0,0-1 0,0 1 0,0 0 0,-3 0 0,-2-1 0,-3 2 0,-1-1 0,5 0 0,-4 0 0,7 0 0,-6 0 0,6 1 0,-3-1 0,4 0 0,0 0 0,-3 0 0,-1-1 0,-5 6 0,1-4 0,-1 3 0,1-3 0,0-1 0,3 0 0,1 0 0,1-3 0,5 1 0,-5-5 0,6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9:50.881"/>
    </inkml:context>
    <inkml:brush xml:id="br0">
      <inkml:brushProperty name="width" value="0.05" units="cm"/>
      <inkml:brushProperty name="height" value="0.05" units="cm"/>
      <inkml:brushProperty name="color" value="#E71224"/>
    </inkml:brush>
  </inkml:definitions>
  <inkml:trace contextRef="#ctx0" brushRef="#br0">1 1 24575,'12'0'0,"1"0"0,5 0 0,5 0 0,-3 0 0,14 0 0,-13 0 0,20 0 0,3 0 0,3 0 0,9 0 0,-6 0 0,-5 0 0,31 0 0,-20 0 0,15 0 0,-21 0 0,12 0 0,-14 0 0,22 4 0,-36-3 0,7 4 0,-21-1 0,3-3 0,-10 3 0,4-4 0,-3 4 0,0-3 0,6 3 0,-5-4 0,2 3 0,0-2 0,-3 3 0,12-4 0,-6 4 0,11-3 0,-11 3 0,11-4 0,-11 0 0,6 4 0,-7-3 0,4 3 0,-4-4 0,10 0 0,-10 0 0,4 4 0,4-3 0,-7 3 0,1-4 0,-8 4 0,-5-3 0,0 2 0,-4-3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19:56.035"/>
    </inkml:context>
    <inkml:brush xml:id="br0">
      <inkml:brushProperty name="width" value="0.05" units="cm"/>
      <inkml:brushProperty name="height" value="0.05" units="cm"/>
      <inkml:brushProperty name="color" value="#E71224"/>
    </inkml:brush>
  </inkml:definitions>
  <inkml:trace contextRef="#ctx0" brushRef="#br0">0 1 24575,'12'0'0,"7"0"0,5 0 0,12 0 0,2 0 0,5 0 0,32 0 0,-18 0 0,20 0 0,20 0 0,-35 0 0,0 0 0,1 0 0,2 0 0,12 0 0,-21 0 0,30 0 0,-12 0 0,5 0 0,4 0 0,-23 0 0,-2 0-234,7 0 1,-1 0 233,-8 0 0,-4 0 0,11 0-7,21 0 7,-9 0 0,-21 0 0,1 0 0,-4 0 0,-1 0 0,8 0 0,-2 0 0,29 0 0,6 0 0,-33 0 0,-1 0 0,3 0 0,26 5 0,-33-2 0,2 1 0,-4-1 0,-1 0 0,27 3 0,6-1 0,-29-4 0,0-1 0,38 6 0,-36-3 0,-1 0 467,29-2-467,-9 10 0,0-10 7,-7 5-7,31-6 0,-39 0 0,30 0 0,-38 0 0,6 0 0,1 0 0,25 0 0,-19 0 0,27 0 0,-31 0 0,5 0 0,-8 0 0,-6 0 0,17 0 0,-27 0 0,13 0 0,-25 0 0,0 0 0,18 0 0,-13 0 0,20 0 0,-18 0 0,6 0 0,7 0 0,-5 0 0,5 0 0,-1 0 0,-4 0 0,5 0 0,-6 0 0,-2 0 0,-4 0 0,3 0 0,-4 0 0,6 0 0,20 5 0,-8-4 0,9 4 0,-7 0 0,-6-4 0,8 4 0,-1-5 0,1 0 0,-1 0 0,1 0 0,18 0 0,-20 0 0,12 0 0,-26 0 0,0 0 0,20 0 0,-15 0 0,14 0 0,-19-5 0,0 4 0,-5-4 0,3 5 0,-10 0 0,5 0 0,-6 0 0,-6 0 0,5 0 0,-5 0 0,6 0 0,-5 0 0,3 0 0,-9 0 0,10 0 0,-5 0 0,1 0 0,20 0 0,-22 0 0,21 0 0,-24 0 0,-1 0 0,6 0 0,-10 0 0,7 0 0,-5 0 0,-8 0 0,8 0 0,-7 0 0,7 0 0,-4 0 0,5 0 0,0 0 0,0 0 0,1 0 0,-1 0 0,5 0 0,-4 0 0,4 0 0,-9 0 0,-1 0 0,-5 0 0,0 0 0,0 0 0,0 0 0,0 0 0,0 0 0,-1 0 0,1 0 0,5 0 0,6 0 0,5 0 0,19 0 0,-15 0 0,14 0 0,-23 0 0,4 0 0,-9 0 0,-1 0 0,-5 0 0,0 0 0,-3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12.744"/>
    </inkml:context>
    <inkml:brush xml:id="br0">
      <inkml:brushProperty name="width" value="0.05" units="cm"/>
      <inkml:brushProperty name="height" value="0.05" units="cm"/>
      <inkml:brushProperty name="color" value="#E71224"/>
    </inkml:brush>
  </inkml:definitions>
  <inkml:trace contextRef="#ctx0" brushRef="#br0">0 47 24575,'22'0'0,"-5"0"0,18 0 0,-14 0 0,19 0 0,-14 0 0,10 0 0,15 0 0,-21 0 0,28 0 0,-32 0 0,52 0 0,-39 0 0,15-3 0,0 1 0,-15 1 0,11-2 0,0 1 0,-12 2 0,51 0 0,-47 0 0,54 0 0,-45 0 0,12-2 0,2-1 0,-2-4 0,15 1 0,0 0 0,-14 0 0,14 2 0,-2 3 0,-20 1 0,-4 0 0,-1 0 0,-6 0 0,45 0 0,-37 0 0,5 0 0,-1 0 0,-6 0 0,4 0 0,-2 0 0,-7 0 0,48 0 0,-63 0 0,26 0 0,-41 0 0,11 0 0,-17 0 0,26 0 0,-14 0 0,46 0 0,-32 0 0,41 0 0,-42 0 0,38 0 0,-38 0 0,18 0 0,2 0 0,2 0 0,14 0 0,0 0 0,-3 0 0,3 0 0,0 0 0,-1 0 0,11 0 0,1 0 0,-8 0 0,11 0 0,-1 0 0,-19 0 0,6 0 0,-2 0 0,-22 0 0,10 0 0,-1 0 0,-17 0 0,11 0 0,1 0 0,-7 0 0,46 0 0,-53 0 0,34 4 0,-52-3 0,43 3 0,-42-4 0,38 4 0,-36-3 0,39 3 0,-31 0 0,37-3 0,-38 8 0,26-8 0,-33 3 0,28-4 0,-23 0 0,35 0 0,-27 0 0,37 0 0,-42 0 0,17 0 0,-32 0 0,4 0 0,-10 0 0,2 0 0,-3 0 0,0 0 0,4 0 0,2 0 0,9 0 0,-4 0 0,23 0 0,-19 0 0,13-4 0,-22 2 0,2-2 0,-7 4 0,-1-3 0,-1 2 0,-9-3 0,1 4 0,-3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21.993"/>
    </inkml:context>
    <inkml:brush xml:id="br0">
      <inkml:brushProperty name="width" value="0.05" units="cm"/>
      <inkml:brushProperty name="height" value="0.05" units="cm"/>
      <inkml:brushProperty name="color" value="#E71224"/>
    </inkml:brush>
  </inkml:definitions>
  <inkml:trace contextRef="#ctx0" brushRef="#br0">0 129 24575,'8'0'0,"4"0"0,7 0 0,5 0 0,6 0 0,-6 0 0,11 0 0,-3 0 0,24-9 0,-9 6 0,48-11 0,-42 12 0,15-5 0,5-1 0,17 5 0,1-5 0,2 0 0,-40 7 0,2 1 0,10-2 0,7-1 0,-8 2 0,29 1 0,-22 0 0,11 0 0,-9 0 0,-22 0 0,2 0 0,19 0 0,15 0 0,2 0 0,-13 0 0,-5 0 0,0 0 0,5 1 0,14 1 0,-2-1 0,-15 1 0,-14-2 0,-3 1 0,16 6 0,9 2 0,-13-2 0,15-3 0,7 9 0,-1 0 0,-18-5 0,-2 1 0,-2-1 0,-2-2 0,-3 0 0,-1-2 0,0-2 0,0 2 0,-1 1 0,-9-4 0,3 1 0,0 1 0,-3 2 0,9-2 0,1 0 0,0 3 0,25 4 0,4 0 0,-4 0 0,-23 0 0,9 2 0,-9-1 0,26 4 0,-2-4 0,-2 0 0,-13 1 0,6-6 0,-2-1 0,-13 7 0,21-6 0,4 0 0,-5 6 0,-19-8 0,11 0 0,-11 0 0,21 9 0,-21-10 0,10-1 0,-12-1 0,14 5 0,20-3 0,0-1 0,-21 0 0,23 1 0,3-1 0,-51-2 0,2 0 0,22 0 0,10 0 0,-9 0 0,-18 0 0,1 0 0,24 0 0,10 0 0,-15 0 0,6 0 0,1 0 0,17 0 0,-16 0 0,3 0 0,-9-1 0,15-2 0,-15 2 0,5-1 0,4-3 0,-2-1 0,-17-1 0,19 2 0,2-2 0,-12-5 0,13 8 0,-1 2 0,-20-3 0,11 4 0,1 2 0,-1-1 0,12 0 0,1 0 0,-3 0 0,-24 0 0,10 0 0,-10 0 0,28 0 0,-14 0 0,14 0 0,-12 0 0,-28 0 0,1 0 0,30-4 0,13 0 0,-16 0 0,7 1 0,-14-5 0,12-3 0,-12 1 0,14-1 0,-11-1 0,15-3 0,-13 1 0,-27 6 0,-1-1 0,16-3 0,8-3 0,-10 3 0,20-3 0,-8 1 0,-1 1 0,-7 0 0,-11 7 0,-5 0 0,-22-2 0,23 7 0,-45-3 0,34 4 0,-26 0 0,64 0 0,-42-5 0,12 5 0,2-1 0,-4-9 0,35 1 0,-46 2 0,21-10 0,-32 11 0,26-11 0,-33 11 0,19-10 0,-26 14 0,4-5 0,-14 4 0,-2 2 0,-3-3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24.972"/>
    </inkml:context>
    <inkml:brush xml:id="br0">
      <inkml:brushProperty name="width" value="0.05" units="cm"/>
      <inkml:brushProperty name="height" value="0.05" units="cm"/>
      <inkml:brushProperty name="color" value="#E71224"/>
    </inkml:brush>
  </inkml:definitions>
  <inkml:trace contextRef="#ctx0" brushRef="#br0">1 71 24575,'31'0'0,"10"0"0,-8 0 0,37 0 0,-38 0 0,19 0 0,3 0 0,0 0 0,-1 0 0,2 0 0,15 0 0,-1 1 0,4-2 0,-20-1 0,1-2-367,24 0 1,-1 0 366,13-4 0,-26 2 0,8-1 0,-7 1 0,30 3 0,-28 0 0,16 0 0,0-1 0,-13 2 0,-13 1 0,-1 2 0,33-1 0,14 0 0,-17 0 0,5 0 0,-2 3 0,18 1 0,-20 1 0,-8 3 0,9-1 0,19 3 0,-18-3 0,-8 1 0,4-1 0,-2-3 0,-5-4 0,6 0 0,-9 0 0,-21 0 0,1 0 0,21 0 0,-10 0 0,0 0 0,1 0 0,8 0 0,1 0 0,-2 0 0,13 0 0,3 0 0,8 0 0,-6 3 0,0 0 0,-39-3 0,0 1 0,32 5 0,-5-1 0,-9-4 0,-6 4 0,-3 0 0,-16-4 0,11 2 0,0-1 0,-16-2 0,10 0 0,0 0 0,-20 0 733,45 0-733,-52 0 0,47 0 0,-41 0 0,48 0 0,-42 0 0,14 1 0,1-2 0,-4-4 0,12-2 0,2-1 0,-8-6 0,4-1 0,0 0 0,-12 7 0,30-14 0,-53 16 0,6-3 0,-23 5 0,2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34.473"/>
    </inkml:context>
    <inkml:brush xml:id="br0">
      <inkml:brushProperty name="width" value="0.05" units="cm"/>
      <inkml:brushProperty name="height" value="0.05" units="cm"/>
      <inkml:brushProperty name="color" value="#E71224"/>
    </inkml:brush>
  </inkml:definitions>
  <inkml:trace contextRef="#ctx0" brushRef="#br0">219 1329 24575,'21'0'0,"-3"0"0,23 0 0,-13 0 0,20 0 0,-4 0 0,8 0 0,6 0 0,-6 0 0,4 0 0,2 0 0,16 0 0,-12 0 0,12 0 0,-8 0 0,-15 0 0,1 0 0,26 0 0,11 0 0,-10 0 0,-26 0 0,1 0 0,29 0 0,13 0 0,-14 0 0,17 0 0,-24 0 0,12 0 0,-10 0 0,-17 0 0,0 0 0,11 0 0,7 0 0,-7 0 0,-7-3 0,1 0 0,18 0 0,9 1 0,-13-2 0,17-8 0,-17 7 0,13 1 0,-16-1 0,2-7 0,-15 9 0,10 1 0,-8 0 0,26-3 0,6 1 0,0 2 0,-14 1 0,-15-1 0,13 0 0,-12 1 0,21 1 0,4 0 0,-1 0 0,-19 0 0,8-1 0,0 2 0,-6 4 0,6-2 0,-2 0 0,-21 3 0,-1-3 0,-2-1 0,-4-2 0,-1 0 0,0 0 0,-7 0 0,50 0 0,-50 0 0,6 0 0,2 0 0,-1 0 0,38 0 0,-43 0 0,24 0 0,-29 0 0,13 0 0,-23 5 0,5-4 0,-6 8 0,-1-8 0,20 12 0,-14-11 0,54 16 0,-49-15 0,46 10 0,-57-12 0,31 7 0,-36-7 0,31 3 0,-37-4 0,22 0 0,-29 0 0,9 0 0,-12-4 0,0-5 0,0 0 0,0-3 0,1 3 0,-1 1 0,0 0 0,0-1 0,0 1 0,1 3 0,-5-2 0,0 3 0,-4-4 0,0-4 0,0-7 0,4-1 0,2-14 0,8-6 0,-3 1 0,4-10 0,-5 17 0,-4-4 0,2 7 0,-6-9 0,2 6 0,-4-14 0,0 19 0,0-5 0,0 14 0,0 4 0,0-2 0,0 7 0,0-3 0,0 4 0,-4 4 0,-5-8 0,-4 2 0,-6-4 0,1-3 0,-5 2 0,-3-10 0,-4 4 0,4-4 0,-3 5 0,4 5 0,1-3 0,-5 7 0,10-6 0,-10 2 0,-15-10 0,10 4 0,-28-6 0,23 6 0,-18-2 0,10-5 0,-36-7 0,30 4 0,-24-2 0,34 11 0,0 5 0,5-2 0,2 7 0,-13-7 0,14 8 0,-14-9 0,13 9 0,5-4 0,-24 0 0,20 8 0,-9-6 0,16 12 0,3-8 0,-13 8 0,6-3 0,-6 4 0,2-5 0,-1 4 0,-25-4 0,14 5 0,-21 0 0,24 0 0,-12 0 0,-20 0 0,12 0 0,-19 0 0,25 0 0,2 0 0,-2 0 0,-25 10 0,19-7 0,-4 7 0,1 0 0,-4-2 0,-13 0 0,0 1 0,4 3 0,-5-5 0,1-1 0,13 1 0,-6-1 0,1 0 0,6 1 0,-19-1 0,-2 1 0,-1-1 0,29-3 0,-9-1 0,8-1 0,-34-1 0,17 0 0,-1 0 0,-16 0-354,46 0 0,1 0 354,-32 0 0,16 0 0,9 0 0,9 0 0,-6 0 0,15 4 0,-7-2 708,12 7-708,5-4 0,-51 12 0,20 1 0,-18 0 0,9 5 0,16-4 0,-20 6 0,7-1 0,14-2 0,3 0 0,-5 0 0,-25 13 0,56-26 0,-3 1 0,8-5 0,-3 4 0,5-8 0,-1 3 0,-12-4 0,4 4 0,-11-3 0,2 4 0,5-5 0,-5 0 0,6 4 0,-6-3 0,5 4 0,0-5 0,3 0 0,3 0 0,0 4 0,2-3 0,0 3 0,8-1 0,-8-2 0,14 3 0,-8-4 0,8 3 0,-4-2 0,5 2 0,0-3 0,-5 4 0,-1-3 0,-39 16 0,26-13 0,-34 8 0,46-8 0,-6-3 0,14 5 0,-1-1 0,0-1 0,-5 4 0,4-4 0,-9 5 0,1 8 0,-2-6 0,-7 17 0,11-16 0,-2 9 0,9-13 0,3 0 0,2 4 0,3-2 0,0 7 0,0-4 0,0 5 0,0-4 0,0 3 0,0-3 0,0-1 0,0 4 0,0-8 0,0 8 0,0-7 0,0 2 0,3-4 0,2 4 0,3-3 0,4 6 0,-3-6 0,3 3 0,-4-4 0,0 1 0,0-1 0,0 0 0,0 0 0,1 5 0,3-1 0,-3 2 0,3-2 0,-4-4 0,0-4 0,-4 3 0,-1-6 0,-3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0:43.58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9T15:21:52.49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1B27-1EA2-EE46-830F-DC3FB9215410}"/>
              </a:ext>
            </a:extLst>
          </p:cNvPr>
          <p:cNvSpPr>
            <a:spLocks noGrp="1"/>
          </p:cNvSpPr>
          <p:nvPr>
            <p:ph type="ctrTitle"/>
          </p:nvPr>
        </p:nvSpPr>
        <p:spPr>
          <a:xfrm>
            <a:off x="1" y="2733709"/>
            <a:ext cx="8824456" cy="1373070"/>
          </a:xfrm>
        </p:spPr>
        <p:txBody>
          <a:bodyPr/>
          <a:lstStyle/>
          <a:p>
            <a:r>
              <a:rPr lang="en-US" dirty="0"/>
              <a:t>Ought as an Is</a:t>
            </a:r>
          </a:p>
        </p:txBody>
      </p:sp>
      <p:sp>
        <p:nvSpPr>
          <p:cNvPr id="3" name="Subtitle 2">
            <a:extLst>
              <a:ext uri="{FF2B5EF4-FFF2-40B4-BE49-F238E27FC236}">
                <a16:creationId xmlns:a16="http://schemas.microsoft.com/office/drawing/2014/main" id="{3534A92F-7E1C-8946-BD5A-EE8D69E14364}"/>
              </a:ext>
            </a:extLst>
          </p:cNvPr>
          <p:cNvSpPr>
            <a:spLocks noGrp="1"/>
          </p:cNvSpPr>
          <p:nvPr>
            <p:ph type="subTitle" idx="1"/>
          </p:nvPr>
        </p:nvSpPr>
        <p:spPr/>
        <p:txBody>
          <a:bodyPr/>
          <a:lstStyle/>
          <a:p>
            <a:r>
              <a:rPr lang="en-US" dirty="0"/>
              <a:t>The Econ Playground, 19 January 2021</a:t>
            </a:r>
          </a:p>
        </p:txBody>
      </p:sp>
    </p:spTree>
    <p:extLst>
      <p:ext uri="{BB962C8B-B14F-4D97-AF65-F5344CB8AC3E}">
        <p14:creationId xmlns:p14="http://schemas.microsoft.com/office/powerpoint/2010/main" val="411425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4EA5-18FB-8C44-9BE4-8ECA5A7D4442}"/>
              </a:ext>
            </a:extLst>
          </p:cNvPr>
          <p:cNvSpPr>
            <a:spLocks noGrp="1"/>
          </p:cNvSpPr>
          <p:nvPr>
            <p:ph type="title"/>
          </p:nvPr>
        </p:nvSpPr>
        <p:spPr/>
        <p:txBody>
          <a:bodyPr/>
          <a:lstStyle/>
          <a:p>
            <a:r>
              <a:rPr lang="en-US" dirty="0"/>
              <a:t>Statements w/o </a:t>
            </a:r>
            <a:r>
              <a:rPr lang="en-US" i="1" dirty="0"/>
              <a:t>ought</a:t>
            </a:r>
            <a:r>
              <a:rPr lang="en-US" dirty="0"/>
              <a:t> are easily rephrase</a:t>
            </a:r>
          </a:p>
        </p:txBody>
      </p:sp>
      <p:sp>
        <p:nvSpPr>
          <p:cNvPr id="3" name="Content Placeholder 2">
            <a:extLst>
              <a:ext uri="{FF2B5EF4-FFF2-40B4-BE49-F238E27FC236}">
                <a16:creationId xmlns:a16="http://schemas.microsoft.com/office/drawing/2014/main" id="{7ED04BFB-B719-7D4E-AF5E-F10CEBA19FE0}"/>
              </a:ext>
            </a:extLst>
          </p:cNvPr>
          <p:cNvSpPr>
            <a:spLocks noGrp="1"/>
          </p:cNvSpPr>
          <p:nvPr>
            <p:ph idx="1"/>
          </p:nvPr>
        </p:nvSpPr>
        <p:spPr/>
        <p:txBody>
          <a:bodyPr>
            <a:normAutofit fontScale="77500" lnSpcReduction="20000"/>
          </a:bodyPr>
          <a:lstStyle/>
          <a:p>
            <a:pPr marL="0" indent="0">
              <a:buNone/>
            </a:pPr>
            <a:r>
              <a:rPr lang="en-US" sz="4000" dirty="0"/>
              <a:t>“Abilene is in Texas.”</a:t>
            </a:r>
          </a:p>
          <a:p>
            <a:pPr marL="0" indent="0">
              <a:buNone/>
            </a:pPr>
            <a:endParaRPr lang="en-US" sz="4000" dirty="0"/>
          </a:p>
          <a:p>
            <a:pPr lvl="1">
              <a:buFont typeface="Wingdings" pitchFamily="2" charset="2"/>
              <a:buChar char="Ø"/>
            </a:pPr>
            <a:r>
              <a:rPr lang="en-US" sz="4000" dirty="0"/>
              <a:t> “You ought to believe that Abilene is in Texas.”</a:t>
            </a:r>
          </a:p>
          <a:p>
            <a:pPr marL="457200" lvl="1" indent="0">
              <a:buNone/>
            </a:pPr>
            <a:endParaRPr lang="en-US" sz="4000" dirty="0"/>
          </a:p>
          <a:p>
            <a:pPr marL="457200" lvl="1" indent="0">
              <a:buNone/>
            </a:pPr>
            <a:endParaRPr lang="en-US" sz="4000" dirty="0"/>
          </a:p>
          <a:p>
            <a:pPr marL="0" indent="0">
              <a:buNone/>
            </a:pPr>
            <a:r>
              <a:rPr lang="en-US" sz="4000" dirty="0"/>
              <a:t>“Murder is wrong.”</a:t>
            </a:r>
          </a:p>
          <a:p>
            <a:pPr marL="0" indent="0">
              <a:buNone/>
            </a:pPr>
            <a:endParaRPr lang="en-US" sz="4000" dirty="0"/>
          </a:p>
          <a:p>
            <a:pPr lvl="1">
              <a:buFont typeface="Wingdings" pitchFamily="2" charset="2"/>
              <a:buChar char="Ø"/>
            </a:pPr>
            <a:r>
              <a:rPr lang="en-US" sz="4000" dirty="0"/>
              <a:t> “You ought to believe that murder is wrong.”</a:t>
            </a:r>
            <a:r>
              <a:rPr lang="en-US" dirty="0"/>
              <a:t>		</a:t>
            </a:r>
          </a:p>
        </p:txBody>
      </p:sp>
    </p:spTree>
    <p:extLst>
      <p:ext uri="{BB962C8B-B14F-4D97-AF65-F5344CB8AC3E}">
        <p14:creationId xmlns:p14="http://schemas.microsoft.com/office/powerpoint/2010/main" val="245577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C55C-17FC-7E45-8392-B5B21A7D7CC6}"/>
              </a:ext>
            </a:extLst>
          </p:cNvPr>
          <p:cNvSpPr>
            <a:spLocks noGrp="1"/>
          </p:cNvSpPr>
          <p:nvPr>
            <p:ph type="title"/>
          </p:nvPr>
        </p:nvSpPr>
        <p:spPr/>
        <p:txBody>
          <a:bodyPr/>
          <a:lstStyle/>
          <a:p>
            <a:r>
              <a:rPr lang="en-US" dirty="0"/>
              <a:t>Statements w/ </a:t>
            </a:r>
            <a:r>
              <a:rPr lang="en-US" i="1" dirty="0"/>
              <a:t>ought</a:t>
            </a:r>
            <a:r>
              <a:rPr lang="en-US" dirty="0"/>
              <a:t> are easily rephrased</a:t>
            </a:r>
          </a:p>
        </p:txBody>
      </p:sp>
      <p:sp>
        <p:nvSpPr>
          <p:cNvPr id="3" name="Content Placeholder 2">
            <a:extLst>
              <a:ext uri="{FF2B5EF4-FFF2-40B4-BE49-F238E27FC236}">
                <a16:creationId xmlns:a16="http://schemas.microsoft.com/office/drawing/2014/main" id="{B5AED7E9-E171-B94A-8B67-886B8106C45D}"/>
              </a:ext>
            </a:extLst>
          </p:cNvPr>
          <p:cNvSpPr>
            <a:spLocks noGrp="1"/>
          </p:cNvSpPr>
          <p:nvPr>
            <p:ph idx="1"/>
          </p:nvPr>
        </p:nvSpPr>
        <p:spPr>
          <a:xfrm>
            <a:off x="680321" y="2211143"/>
            <a:ext cx="9613861" cy="3599316"/>
          </a:xfrm>
        </p:spPr>
        <p:txBody>
          <a:bodyPr>
            <a:noAutofit/>
          </a:bodyPr>
          <a:lstStyle/>
          <a:p>
            <a:r>
              <a:rPr lang="en-US" sz="2800" dirty="0"/>
              <a:t>“You ought to honor your mother and your father.” </a:t>
            </a:r>
          </a:p>
          <a:p>
            <a:endParaRPr lang="en-US" sz="2800" dirty="0"/>
          </a:p>
          <a:p>
            <a:pPr lvl="1">
              <a:buFont typeface="Wingdings" pitchFamily="2" charset="2"/>
              <a:buChar char="Ø"/>
            </a:pPr>
            <a:r>
              <a:rPr lang="en-US" sz="2800" dirty="0"/>
              <a:t> “</a:t>
            </a:r>
            <a:r>
              <a:rPr lang="en-US" sz="2800" i="1" dirty="0"/>
              <a:t>I believe</a:t>
            </a:r>
            <a:r>
              <a:rPr lang="en-US" sz="2800" dirty="0"/>
              <a:t> you ought to honor your mother and your father.”</a:t>
            </a:r>
          </a:p>
          <a:p>
            <a:pPr lvl="1">
              <a:buFont typeface="Wingdings" pitchFamily="2" charset="2"/>
              <a:buChar char="Ø"/>
            </a:pPr>
            <a:r>
              <a:rPr lang="en-US" sz="2800" dirty="0"/>
              <a:t> “The whole will be healthier if you honor your mother and your father.”</a:t>
            </a:r>
          </a:p>
          <a:p>
            <a:pPr lvl="1">
              <a:buFont typeface="Wingdings" pitchFamily="2" charset="2"/>
              <a:buChar char="Ø"/>
            </a:pPr>
            <a:r>
              <a:rPr lang="en-US" sz="2800" dirty="0"/>
              <a:t> “God wants you to honor your mother and your father.”</a:t>
            </a:r>
          </a:p>
          <a:p>
            <a:pPr lvl="1">
              <a:buFont typeface="Wingdings" pitchFamily="2" charset="2"/>
              <a:buChar char="Ø"/>
            </a:pPr>
            <a:r>
              <a:rPr lang="en-US" sz="2800" dirty="0"/>
              <a:t> “Sages want you to honor your mother and your father.”</a:t>
            </a:r>
          </a:p>
          <a:p>
            <a:endParaRPr lang="en-US" sz="2800" dirty="0"/>
          </a:p>
        </p:txBody>
      </p:sp>
    </p:spTree>
    <p:extLst>
      <p:ext uri="{BB962C8B-B14F-4D97-AF65-F5344CB8AC3E}">
        <p14:creationId xmlns:p14="http://schemas.microsoft.com/office/powerpoint/2010/main" val="172029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50ED-4659-3544-BEDE-9D1349B0E209}"/>
              </a:ext>
            </a:extLst>
          </p:cNvPr>
          <p:cNvSpPr>
            <a:spLocks noGrp="1"/>
          </p:cNvSpPr>
          <p:nvPr>
            <p:ph type="title"/>
          </p:nvPr>
        </p:nvSpPr>
        <p:spPr/>
        <p:txBody>
          <a:bodyPr/>
          <a:lstStyle/>
          <a:p>
            <a:r>
              <a:rPr lang="en-US" dirty="0"/>
              <a:t>Statements w/ </a:t>
            </a:r>
            <a:r>
              <a:rPr lang="en-US" i="1" dirty="0"/>
              <a:t>ought</a:t>
            </a:r>
            <a:r>
              <a:rPr lang="en-US" dirty="0"/>
              <a:t> are easily rephrased</a:t>
            </a:r>
          </a:p>
        </p:txBody>
      </p:sp>
      <p:sp>
        <p:nvSpPr>
          <p:cNvPr id="3" name="Content Placeholder 2">
            <a:extLst>
              <a:ext uri="{FF2B5EF4-FFF2-40B4-BE49-F238E27FC236}">
                <a16:creationId xmlns:a16="http://schemas.microsoft.com/office/drawing/2014/main" id="{DC54D928-C53B-5E46-B1C9-9D0E276651E8}"/>
              </a:ext>
            </a:extLst>
          </p:cNvPr>
          <p:cNvSpPr>
            <a:spLocks noGrp="1"/>
          </p:cNvSpPr>
          <p:nvPr>
            <p:ph idx="1"/>
          </p:nvPr>
        </p:nvSpPr>
        <p:spPr/>
        <p:txBody>
          <a:bodyPr>
            <a:normAutofit fontScale="92500"/>
          </a:bodyPr>
          <a:lstStyle/>
          <a:p>
            <a:r>
              <a:rPr lang="en-US" sz="2800" dirty="0"/>
              <a:t>“Government ought to allow kidney payments.” </a:t>
            </a:r>
          </a:p>
          <a:p>
            <a:endParaRPr lang="en-US" sz="2800" dirty="0"/>
          </a:p>
          <a:p>
            <a:pPr lvl="1">
              <a:buFont typeface="Wingdings" pitchFamily="2" charset="2"/>
              <a:buChar char="Ø"/>
            </a:pPr>
            <a:r>
              <a:rPr lang="en-US" sz="2800" dirty="0"/>
              <a:t> “</a:t>
            </a:r>
            <a:r>
              <a:rPr lang="en-US" sz="2800" i="1" dirty="0"/>
              <a:t>I believe</a:t>
            </a:r>
            <a:r>
              <a:rPr lang="en-US" sz="2800" dirty="0"/>
              <a:t> government out to allow kidney payments.”</a:t>
            </a:r>
          </a:p>
          <a:p>
            <a:pPr lvl="1">
              <a:buFont typeface="Wingdings" pitchFamily="2" charset="2"/>
              <a:buChar char="Ø"/>
            </a:pPr>
            <a:r>
              <a:rPr lang="en-US" sz="2800" dirty="0"/>
              <a:t> “Social welfare would be enhanced if government allowed kidney payments.”</a:t>
            </a:r>
          </a:p>
          <a:p>
            <a:pPr lvl="1">
              <a:buFont typeface="Wingdings" pitchFamily="2" charset="2"/>
              <a:buChar char="Ø"/>
            </a:pPr>
            <a:r>
              <a:rPr lang="en-US" sz="2800" dirty="0"/>
              <a:t> “Allowing kidney payments would result in positive net benefits.”</a:t>
            </a:r>
          </a:p>
          <a:p>
            <a:pPr lvl="1">
              <a:buFont typeface="Wingdings" pitchFamily="2" charset="2"/>
              <a:buChar char="Ø"/>
            </a:pPr>
            <a:r>
              <a:rPr lang="en-US" sz="2800" dirty="0"/>
              <a:t> “God wants the government to allow kidney payments.”</a:t>
            </a:r>
          </a:p>
          <a:p>
            <a:endParaRPr lang="en-US" sz="2800" dirty="0"/>
          </a:p>
          <a:p>
            <a:pPr marL="0" indent="0">
              <a:buNone/>
            </a:pPr>
            <a:endParaRPr lang="en-US" dirty="0"/>
          </a:p>
        </p:txBody>
      </p:sp>
    </p:spTree>
    <p:extLst>
      <p:ext uri="{BB962C8B-B14F-4D97-AF65-F5344CB8AC3E}">
        <p14:creationId xmlns:p14="http://schemas.microsoft.com/office/powerpoint/2010/main" val="263412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E3D7-D45C-C84D-8081-45B27C5B2ED1}"/>
              </a:ext>
            </a:extLst>
          </p:cNvPr>
          <p:cNvSpPr>
            <a:spLocks noGrp="1"/>
          </p:cNvSpPr>
          <p:nvPr>
            <p:ph type="title"/>
          </p:nvPr>
        </p:nvSpPr>
        <p:spPr/>
        <p:txBody>
          <a:bodyPr/>
          <a:lstStyle/>
          <a:p>
            <a:r>
              <a:rPr lang="en-US" dirty="0"/>
              <a:t>Tacit </a:t>
            </a:r>
            <a:r>
              <a:rPr lang="en-US" dirty="0" err="1"/>
              <a:t>oughts</a:t>
            </a:r>
            <a:endParaRPr lang="en-US" dirty="0"/>
          </a:p>
        </p:txBody>
      </p:sp>
      <p:sp>
        <p:nvSpPr>
          <p:cNvPr id="3" name="Content Placeholder 2">
            <a:extLst>
              <a:ext uri="{FF2B5EF4-FFF2-40B4-BE49-F238E27FC236}">
                <a16:creationId xmlns:a16="http://schemas.microsoft.com/office/drawing/2014/main" id="{DFDB073C-8B1E-1F49-937F-B64632A04B3F}"/>
              </a:ext>
            </a:extLst>
          </p:cNvPr>
          <p:cNvSpPr>
            <a:spLocks noGrp="1"/>
          </p:cNvSpPr>
          <p:nvPr>
            <p:ph idx="1"/>
          </p:nvPr>
        </p:nvSpPr>
        <p:spPr>
          <a:xfrm>
            <a:off x="680321" y="2428526"/>
            <a:ext cx="10806829" cy="4840953"/>
          </a:xfrm>
        </p:spPr>
        <p:txBody>
          <a:bodyPr>
            <a:normAutofit/>
          </a:bodyPr>
          <a:lstStyle/>
          <a:p>
            <a:pPr marL="0" indent="0">
              <a:buNone/>
            </a:pPr>
            <a:r>
              <a:rPr lang="en-US" dirty="0"/>
              <a:t>When someone reports what the trend of joblessness </a:t>
            </a:r>
            <a:r>
              <a:rPr lang="en-US" i="1" dirty="0"/>
              <a:t>is</a:t>
            </a:r>
            <a:r>
              <a:rPr lang="en-US" dirty="0"/>
              <a:t>, he might also be saying: “We ought not focus so much on what the official </a:t>
            </a:r>
            <a:r>
              <a:rPr lang="en-US" i="1" dirty="0"/>
              <a:t>unemployment</a:t>
            </a:r>
            <a:r>
              <a:rPr lang="en-US" dirty="0"/>
              <a:t> rate is.” </a:t>
            </a:r>
          </a:p>
          <a:p>
            <a:pPr marL="0" indent="0">
              <a:buNone/>
            </a:pPr>
            <a:r>
              <a:rPr lang="en-US" dirty="0"/>
              <a:t>When someone says that black markets and reductions in quality and safety </a:t>
            </a:r>
            <a:r>
              <a:rPr lang="en-US" i="1" dirty="0"/>
              <a:t>are</a:t>
            </a:r>
            <a:r>
              <a:rPr lang="en-US" dirty="0"/>
              <a:t> consequences of drug prohibition or of rent control, he might also be saying we ought not flatten our analysis down to a simple supply-and-demand diagram.  </a:t>
            </a:r>
          </a:p>
          <a:p>
            <a:pPr marL="0" indent="0">
              <a:buNone/>
            </a:pPr>
            <a:r>
              <a:rPr lang="en-US" dirty="0"/>
              <a:t>When someone says that a policy reform will tend to have certain dynamic political or policy consequences, or moral and cultural consequences, he might again be saying what things our account of important consequences ought to include. </a:t>
            </a:r>
          </a:p>
          <a:p>
            <a:pPr marL="0" indent="0">
              <a:buNone/>
            </a:pPr>
            <a:endParaRPr lang="en-US" dirty="0"/>
          </a:p>
        </p:txBody>
      </p:sp>
    </p:spTree>
    <p:extLst>
      <p:ext uri="{BB962C8B-B14F-4D97-AF65-F5344CB8AC3E}">
        <p14:creationId xmlns:p14="http://schemas.microsoft.com/office/powerpoint/2010/main" val="12531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E3D7-D45C-C84D-8081-45B27C5B2ED1}"/>
              </a:ext>
            </a:extLst>
          </p:cNvPr>
          <p:cNvSpPr>
            <a:spLocks noGrp="1"/>
          </p:cNvSpPr>
          <p:nvPr>
            <p:ph type="title"/>
          </p:nvPr>
        </p:nvSpPr>
        <p:spPr/>
        <p:txBody>
          <a:bodyPr/>
          <a:lstStyle/>
          <a:p>
            <a:r>
              <a:rPr lang="en-US" dirty="0"/>
              <a:t>Tacit </a:t>
            </a:r>
            <a:r>
              <a:rPr lang="en-US" dirty="0" err="1"/>
              <a:t>oughts</a:t>
            </a:r>
            <a:endParaRPr lang="en-US" dirty="0"/>
          </a:p>
        </p:txBody>
      </p:sp>
      <p:sp>
        <p:nvSpPr>
          <p:cNvPr id="3" name="Content Placeholder 2">
            <a:extLst>
              <a:ext uri="{FF2B5EF4-FFF2-40B4-BE49-F238E27FC236}">
                <a16:creationId xmlns:a16="http://schemas.microsoft.com/office/drawing/2014/main" id="{DFDB073C-8B1E-1F49-937F-B64632A04B3F}"/>
              </a:ext>
            </a:extLst>
          </p:cNvPr>
          <p:cNvSpPr>
            <a:spLocks noGrp="1"/>
          </p:cNvSpPr>
          <p:nvPr>
            <p:ph idx="1"/>
          </p:nvPr>
        </p:nvSpPr>
        <p:spPr>
          <a:xfrm>
            <a:off x="680321" y="2759997"/>
            <a:ext cx="10806829" cy="2863564"/>
          </a:xfrm>
        </p:spPr>
        <p:txBody>
          <a:bodyPr>
            <a:noAutofit/>
          </a:bodyPr>
          <a:lstStyle/>
          <a:p>
            <a:pPr marL="0" indent="0">
              <a:buNone/>
            </a:pPr>
            <a:r>
              <a:rPr lang="en-US" sz="3600" dirty="0"/>
              <a:t>When someone formulates an </a:t>
            </a:r>
            <a:r>
              <a:rPr lang="en-US" sz="3600" i="1" dirty="0"/>
              <a:t>is</a:t>
            </a:r>
            <a:r>
              <a:rPr lang="en-US" sz="3600" dirty="0"/>
              <a:t> sentence, he is suggesting how we ought to formulate matters. When someone says that one of the benefits of raising the tax on cigarettes is that it will reduce smoking, he is also saying that we ought to think of such a consequence as a benefit. </a:t>
            </a:r>
          </a:p>
        </p:txBody>
      </p:sp>
    </p:spTree>
    <p:extLst>
      <p:ext uri="{BB962C8B-B14F-4D97-AF65-F5344CB8AC3E}">
        <p14:creationId xmlns:p14="http://schemas.microsoft.com/office/powerpoint/2010/main" val="220215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51EB-EA86-CD43-AF93-DED0DDCF2766}"/>
              </a:ext>
            </a:extLst>
          </p:cNvPr>
          <p:cNvSpPr>
            <a:spLocks noGrp="1"/>
          </p:cNvSpPr>
          <p:nvPr>
            <p:ph type="title"/>
          </p:nvPr>
        </p:nvSpPr>
        <p:spPr/>
        <p:txBody>
          <a:bodyPr/>
          <a:lstStyle/>
          <a:p>
            <a:r>
              <a:rPr lang="en-US" dirty="0"/>
              <a:t>Tacit </a:t>
            </a:r>
            <a:r>
              <a:rPr lang="en-US" dirty="0" err="1"/>
              <a:t>oughts</a:t>
            </a:r>
            <a:endParaRPr lang="en-US" dirty="0"/>
          </a:p>
        </p:txBody>
      </p:sp>
      <p:sp>
        <p:nvSpPr>
          <p:cNvPr id="3" name="Content Placeholder 2">
            <a:extLst>
              <a:ext uri="{FF2B5EF4-FFF2-40B4-BE49-F238E27FC236}">
                <a16:creationId xmlns:a16="http://schemas.microsoft.com/office/drawing/2014/main" id="{49487FCF-AE90-0949-B707-BA9C88127A41}"/>
              </a:ext>
            </a:extLst>
          </p:cNvPr>
          <p:cNvSpPr>
            <a:spLocks noGrp="1"/>
          </p:cNvSpPr>
          <p:nvPr>
            <p:ph idx="1"/>
          </p:nvPr>
        </p:nvSpPr>
        <p:spPr>
          <a:xfrm>
            <a:off x="680321" y="2068830"/>
            <a:ext cx="9613861" cy="4709159"/>
          </a:xfrm>
        </p:spPr>
        <p:txBody>
          <a:bodyPr>
            <a:normAutofit/>
          </a:bodyPr>
          <a:lstStyle/>
          <a:p>
            <a:pPr marL="0" indent="0">
              <a:buNone/>
            </a:pPr>
            <a:r>
              <a:rPr lang="en-US" dirty="0"/>
              <a:t>An </a:t>
            </a:r>
            <a:r>
              <a:rPr lang="en-US" i="1" dirty="0"/>
              <a:t>is</a:t>
            </a:r>
            <a:r>
              <a:rPr lang="en-US" dirty="0"/>
              <a:t> sentence is an affirmation of the words used in the sentence. </a:t>
            </a:r>
          </a:p>
          <a:p>
            <a:pPr marL="0" indent="0">
              <a:buNone/>
            </a:pPr>
            <a:endParaRPr lang="en-US" dirty="0"/>
          </a:p>
          <a:p>
            <a:pPr marL="0" indent="0">
              <a:buNone/>
            </a:pPr>
            <a:r>
              <a:rPr lang="en-US" dirty="0"/>
              <a:t>Where Adam Smith (1776) says, “The division of labour is limited by the extent of the market” (31), he is in effect saying that you ought to embrace expressing thinking in terms of “the division of labour,” and in terms of “the extent of the market.” </a:t>
            </a:r>
          </a:p>
          <a:p>
            <a:pPr marL="0" indent="0">
              <a:buNone/>
            </a:pPr>
            <a:r>
              <a:rPr lang="en-US" dirty="0"/>
              <a:t>Where he says, “To remove a man who has committed no </a:t>
            </a:r>
            <a:r>
              <a:rPr lang="en-US" dirty="0" err="1"/>
              <a:t>misdemeanour</a:t>
            </a:r>
            <a:r>
              <a:rPr lang="en-US" dirty="0"/>
              <a:t> from the parish where he </a:t>
            </a:r>
            <a:r>
              <a:rPr lang="en-US" dirty="0" err="1"/>
              <a:t>chuses</a:t>
            </a:r>
            <a:r>
              <a:rPr lang="en-US" dirty="0"/>
              <a:t> to reside, is an evident violation of natural liberty and justice” (157), he is in effect saying that you ought to embrace expressing thinking in terms of “natural liberty.” </a:t>
            </a:r>
          </a:p>
        </p:txBody>
      </p:sp>
    </p:spTree>
    <p:extLst>
      <p:ext uri="{BB962C8B-B14F-4D97-AF65-F5344CB8AC3E}">
        <p14:creationId xmlns:p14="http://schemas.microsoft.com/office/powerpoint/2010/main" val="292436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4BF3-1E02-F646-A7F2-59D68F5CCBC2}"/>
              </a:ext>
            </a:extLst>
          </p:cNvPr>
          <p:cNvSpPr>
            <a:spLocks noGrp="1"/>
          </p:cNvSpPr>
          <p:nvPr>
            <p:ph type="title"/>
          </p:nvPr>
        </p:nvSpPr>
        <p:spPr/>
        <p:txBody>
          <a:bodyPr/>
          <a:lstStyle/>
          <a:p>
            <a:r>
              <a:rPr lang="en-US" dirty="0"/>
              <a:t>Positive-normative distinction</a:t>
            </a:r>
          </a:p>
        </p:txBody>
      </p:sp>
      <p:sp>
        <p:nvSpPr>
          <p:cNvPr id="3" name="Content Placeholder 2">
            <a:extLst>
              <a:ext uri="{FF2B5EF4-FFF2-40B4-BE49-F238E27FC236}">
                <a16:creationId xmlns:a16="http://schemas.microsoft.com/office/drawing/2014/main" id="{BF6C3DEE-46B4-074D-AAB9-3EE21F736B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05925C-3E50-E64F-BF5D-7AADAC27D6C2}"/>
              </a:ext>
            </a:extLst>
          </p:cNvPr>
          <p:cNvPicPr>
            <a:picLocks noChangeAspect="1"/>
          </p:cNvPicPr>
          <p:nvPr/>
        </p:nvPicPr>
        <p:blipFill>
          <a:blip r:embed="rId2"/>
          <a:stretch>
            <a:fillRect/>
          </a:stretch>
        </p:blipFill>
        <p:spPr>
          <a:xfrm>
            <a:off x="236868" y="1965960"/>
            <a:ext cx="11723951" cy="4469130"/>
          </a:xfrm>
          <a:prstGeom prst="rect">
            <a:avLst/>
          </a:prstGeom>
        </p:spPr>
      </p:pic>
    </p:spTree>
    <p:extLst>
      <p:ext uri="{BB962C8B-B14F-4D97-AF65-F5344CB8AC3E}">
        <p14:creationId xmlns:p14="http://schemas.microsoft.com/office/powerpoint/2010/main" val="268971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2C6B-E59F-884B-AF32-9F376C978C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006B4A-9728-9D45-976B-1B2BDA9E622E}"/>
              </a:ext>
            </a:extLst>
          </p:cNvPr>
          <p:cNvSpPr>
            <a:spLocks noGrp="1"/>
          </p:cNvSpPr>
          <p:nvPr>
            <p:ph idx="1"/>
          </p:nvPr>
        </p:nvSpPr>
        <p:spPr/>
        <p:txBody>
          <a:bodyPr>
            <a:noAutofit/>
          </a:bodyPr>
          <a:lstStyle/>
          <a:p>
            <a:r>
              <a:rPr lang="en-US" sz="4400" dirty="0"/>
              <a:t>“Positive economics is in principle independent of any particular ethical position or normative judgments. As Keynes says, it deals with ‘what is,’ not with ‘what ought to be’” </a:t>
            </a:r>
            <a:r>
              <a:rPr lang="en-US" sz="800" dirty="0"/>
              <a:t>(Friedman 1953, 4)</a:t>
            </a:r>
            <a:r>
              <a:rPr lang="en-US" sz="4400" dirty="0"/>
              <a:t>.</a:t>
            </a:r>
          </a:p>
        </p:txBody>
      </p:sp>
      <p:pic>
        <p:nvPicPr>
          <p:cNvPr id="4" name="Picture 3">
            <a:extLst>
              <a:ext uri="{FF2B5EF4-FFF2-40B4-BE49-F238E27FC236}">
                <a16:creationId xmlns:a16="http://schemas.microsoft.com/office/drawing/2014/main" id="{0DF20F36-8228-DD4A-BD2E-FCABAC9E35B7}"/>
              </a:ext>
            </a:extLst>
          </p:cNvPr>
          <p:cNvPicPr>
            <a:picLocks noChangeAspect="1"/>
          </p:cNvPicPr>
          <p:nvPr/>
        </p:nvPicPr>
        <p:blipFill>
          <a:blip r:embed="rId2"/>
          <a:stretch>
            <a:fillRect/>
          </a:stretch>
        </p:blipFill>
        <p:spPr>
          <a:xfrm>
            <a:off x="9612630" y="201930"/>
            <a:ext cx="2419350" cy="3067390"/>
          </a:xfrm>
          <a:prstGeom prst="rect">
            <a:avLst/>
          </a:prstGeom>
        </p:spPr>
      </p:pic>
    </p:spTree>
    <p:extLst>
      <p:ext uri="{BB962C8B-B14F-4D97-AF65-F5344CB8AC3E}">
        <p14:creationId xmlns:p14="http://schemas.microsoft.com/office/powerpoint/2010/main" val="19675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976-E87F-384C-95AE-154944D2B1E7}"/>
              </a:ext>
            </a:extLst>
          </p:cNvPr>
          <p:cNvSpPr>
            <a:spLocks noGrp="1"/>
          </p:cNvSpPr>
          <p:nvPr>
            <p:ph type="title"/>
          </p:nvPr>
        </p:nvSpPr>
        <p:spPr/>
        <p:txBody>
          <a:bodyPr/>
          <a:lstStyle/>
          <a:p>
            <a:r>
              <a:rPr lang="en-US" dirty="0"/>
              <a:t>The presupposition here:</a:t>
            </a:r>
          </a:p>
        </p:txBody>
      </p:sp>
      <p:sp>
        <p:nvSpPr>
          <p:cNvPr id="3" name="Content Placeholder 2">
            <a:extLst>
              <a:ext uri="{FF2B5EF4-FFF2-40B4-BE49-F238E27FC236}">
                <a16:creationId xmlns:a16="http://schemas.microsoft.com/office/drawing/2014/main" id="{F647FF4D-D525-964E-8690-E24AFB0CCC37}"/>
              </a:ext>
            </a:extLst>
          </p:cNvPr>
          <p:cNvSpPr>
            <a:spLocks noGrp="1"/>
          </p:cNvSpPr>
          <p:nvPr>
            <p:ph idx="1"/>
          </p:nvPr>
        </p:nvSpPr>
        <p:spPr>
          <a:xfrm>
            <a:off x="680321" y="2336872"/>
            <a:ext cx="9613861" cy="4178227"/>
          </a:xfrm>
        </p:spPr>
        <p:txBody>
          <a:bodyPr>
            <a:normAutofit/>
          </a:bodyPr>
          <a:lstStyle/>
          <a:p>
            <a:pPr marL="0" indent="0">
              <a:buNone/>
            </a:pPr>
            <a:r>
              <a:rPr lang="en-US" sz="3200" dirty="0"/>
              <a:t>The presupposition:</a:t>
            </a:r>
          </a:p>
          <a:p>
            <a:pPr marL="0" indent="0">
              <a:buNone/>
            </a:pPr>
            <a:r>
              <a:rPr lang="en-US" sz="3200" dirty="0"/>
              <a:t>That there is some clear or particular distinction between:</a:t>
            </a:r>
          </a:p>
          <a:p>
            <a:pPr marL="971550" lvl="1" indent="-514350">
              <a:buFont typeface="+mj-lt"/>
              <a:buAutoNum type="arabicPeriod"/>
            </a:pPr>
            <a:r>
              <a:rPr lang="en-US" sz="2800" dirty="0"/>
              <a:t>Statements that are not </a:t>
            </a:r>
            <a:r>
              <a:rPr lang="en-US" sz="2800" i="1" dirty="0"/>
              <a:t>ought</a:t>
            </a:r>
            <a:r>
              <a:rPr lang="en-US" sz="2800" dirty="0"/>
              <a:t> statements</a:t>
            </a:r>
          </a:p>
          <a:p>
            <a:pPr marL="971550" lvl="1" indent="-514350">
              <a:buFont typeface="+mj-lt"/>
              <a:buAutoNum type="arabicPeriod"/>
            </a:pPr>
            <a:endParaRPr lang="en-US" sz="2800" dirty="0"/>
          </a:p>
          <a:p>
            <a:pPr marL="971550" lvl="1" indent="-514350">
              <a:buFont typeface="+mj-lt"/>
              <a:buAutoNum type="arabicPeriod"/>
            </a:pPr>
            <a:r>
              <a:rPr lang="en-US" sz="2800" i="1" dirty="0"/>
              <a:t>Ought</a:t>
            </a:r>
            <a:r>
              <a:rPr lang="en-US" sz="2800" dirty="0"/>
              <a:t> statements</a:t>
            </a:r>
          </a:p>
          <a:p>
            <a:endParaRPr lang="en-US" sz="3200" dirty="0"/>
          </a:p>
          <a:p>
            <a:pPr marL="0" indent="0">
              <a:buNone/>
            </a:pPr>
            <a:r>
              <a:rPr lang="en-US" sz="3200" dirty="0"/>
              <a:t>I dispute that presupposition.</a:t>
            </a:r>
          </a:p>
        </p:txBody>
      </p:sp>
    </p:spTree>
    <p:extLst>
      <p:ext uri="{BB962C8B-B14F-4D97-AF65-F5344CB8AC3E}">
        <p14:creationId xmlns:p14="http://schemas.microsoft.com/office/powerpoint/2010/main" val="310714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430E-73F0-834D-BFE6-399E62E63A48}"/>
              </a:ext>
            </a:extLst>
          </p:cNvPr>
          <p:cNvSpPr>
            <a:spLocks noGrp="1"/>
          </p:cNvSpPr>
          <p:nvPr>
            <p:ph type="title"/>
          </p:nvPr>
        </p:nvSpPr>
        <p:spPr/>
        <p:txBody>
          <a:bodyPr/>
          <a:lstStyle/>
          <a:p>
            <a:r>
              <a:rPr lang="en-US" dirty="0"/>
              <a:t>Five other distinctions:</a:t>
            </a:r>
          </a:p>
        </p:txBody>
      </p:sp>
      <p:sp>
        <p:nvSpPr>
          <p:cNvPr id="6" name="Content Placeholder 5">
            <a:extLst>
              <a:ext uri="{FF2B5EF4-FFF2-40B4-BE49-F238E27FC236}">
                <a16:creationId xmlns:a16="http://schemas.microsoft.com/office/drawing/2014/main" id="{B79F5AF7-27C0-1E40-9C26-AA235B9290CD}"/>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9600CDA-4836-7541-A8B6-38425644F378}"/>
              </a:ext>
            </a:extLst>
          </p:cNvPr>
          <p:cNvPicPr>
            <a:picLocks noChangeAspect="1"/>
          </p:cNvPicPr>
          <p:nvPr/>
        </p:nvPicPr>
        <p:blipFill>
          <a:blip r:embed="rId2"/>
          <a:stretch>
            <a:fillRect/>
          </a:stretch>
        </p:blipFill>
        <p:spPr>
          <a:xfrm>
            <a:off x="553073" y="2003948"/>
            <a:ext cx="10202557" cy="4842622"/>
          </a:xfrm>
          <a:prstGeom prst="rect">
            <a:avLst/>
          </a:prstGeom>
        </p:spPr>
      </p:pic>
    </p:spTree>
    <p:extLst>
      <p:ext uri="{BB962C8B-B14F-4D97-AF65-F5344CB8AC3E}">
        <p14:creationId xmlns:p14="http://schemas.microsoft.com/office/powerpoint/2010/main" val="67893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1BC5-55E0-DD49-A9FB-92B8F038FF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DA686E-08DE-1446-A08B-7655BBC6EE7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FE6631D-027D-1042-8EA4-8AD689B695AB}"/>
              </a:ext>
            </a:extLst>
          </p:cNvPr>
          <p:cNvPicPr>
            <a:picLocks noChangeAspect="1"/>
          </p:cNvPicPr>
          <p:nvPr/>
        </p:nvPicPr>
        <p:blipFill>
          <a:blip r:embed="rId2"/>
          <a:stretch>
            <a:fillRect/>
          </a:stretch>
        </p:blipFill>
        <p:spPr>
          <a:xfrm>
            <a:off x="-32464" y="2021982"/>
            <a:ext cx="12224464" cy="3338687"/>
          </a:xfrm>
          <a:prstGeom prst="rect">
            <a:avLst/>
          </a:prstGeom>
        </p:spPr>
      </p:pic>
      <p:pic>
        <p:nvPicPr>
          <p:cNvPr id="5" name="Picture 4">
            <a:extLst>
              <a:ext uri="{FF2B5EF4-FFF2-40B4-BE49-F238E27FC236}">
                <a16:creationId xmlns:a16="http://schemas.microsoft.com/office/drawing/2014/main" id="{7ECD1004-E4AE-524A-AF25-125C7E6EDC78}"/>
              </a:ext>
            </a:extLst>
          </p:cNvPr>
          <p:cNvPicPr>
            <a:picLocks noChangeAspect="1"/>
          </p:cNvPicPr>
          <p:nvPr/>
        </p:nvPicPr>
        <p:blipFill>
          <a:blip r:embed="rId3"/>
          <a:stretch>
            <a:fillRect/>
          </a:stretch>
        </p:blipFill>
        <p:spPr>
          <a:xfrm>
            <a:off x="3173730" y="155083"/>
            <a:ext cx="5524500" cy="18669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E971A91-39DF-3241-A234-1A78AA2E8E65}"/>
                  </a:ext>
                </a:extLst>
              </p14:cNvPr>
              <p14:cNvContentPartPr/>
              <p14:nvPr/>
            </p14:nvContentPartPr>
            <p14:xfrm>
              <a:off x="9189720" y="2511990"/>
              <a:ext cx="2264400" cy="829440"/>
            </p14:xfrm>
          </p:contentPart>
        </mc:Choice>
        <mc:Fallback xmlns="">
          <p:pic>
            <p:nvPicPr>
              <p:cNvPr id="7" name="Ink 6">
                <a:extLst>
                  <a:ext uri="{FF2B5EF4-FFF2-40B4-BE49-F238E27FC236}">
                    <a16:creationId xmlns:a16="http://schemas.microsoft.com/office/drawing/2014/main" id="{AE971A91-39DF-3241-A234-1A78AA2E8E65}"/>
                  </a:ext>
                </a:extLst>
              </p:cNvPr>
              <p:cNvPicPr/>
              <p:nvPr/>
            </p:nvPicPr>
            <p:blipFill>
              <a:blip r:embed="rId5"/>
              <a:stretch>
                <a:fillRect/>
              </a:stretch>
            </p:blipFill>
            <p:spPr>
              <a:xfrm>
                <a:off x="9180720" y="2502990"/>
                <a:ext cx="228204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73ACD79-6FAC-0645-8B19-B61E9FAEBBCA}"/>
                  </a:ext>
                </a:extLst>
              </p14:cNvPr>
              <p14:cNvContentPartPr/>
              <p14:nvPr/>
            </p14:nvContentPartPr>
            <p14:xfrm>
              <a:off x="11457360" y="3930750"/>
              <a:ext cx="550080" cy="25920"/>
            </p14:xfrm>
          </p:contentPart>
        </mc:Choice>
        <mc:Fallback xmlns="">
          <p:pic>
            <p:nvPicPr>
              <p:cNvPr id="8" name="Ink 7">
                <a:extLst>
                  <a:ext uri="{FF2B5EF4-FFF2-40B4-BE49-F238E27FC236}">
                    <a16:creationId xmlns:a16="http://schemas.microsoft.com/office/drawing/2014/main" id="{573ACD79-6FAC-0645-8B19-B61E9FAEBBCA}"/>
                  </a:ext>
                </a:extLst>
              </p:cNvPr>
              <p:cNvPicPr/>
              <p:nvPr/>
            </p:nvPicPr>
            <p:blipFill>
              <a:blip r:embed="rId7"/>
              <a:stretch>
                <a:fillRect/>
              </a:stretch>
            </p:blipFill>
            <p:spPr>
              <a:xfrm>
                <a:off x="11448720" y="3922110"/>
                <a:ext cx="567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43CA698-BD40-AD4E-9DB0-4FBAA8070381}"/>
                  </a:ext>
                </a:extLst>
              </p14:cNvPr>
              <p14:cNvContentPartPr/>
              <p14:nvPr/>
            </p14:nvContentPartPr>
            <p14:xfrm>
              <a:off x="204480" y="4390470"/>
              <a:ext cx="2789280" cy="30240"/>
            </p14:xfrm>
          </p:contentPart>
        </mc:Choice>
        <mc:Fallback xmlns="">
          <p:pic>
            <p:nvPicPr>
              <p:cNvPr id="9" name="Ink 8">
                <a:extLst>
                  <a:ext uri="{FF2B5EF4-FFF2-40B4-BE49-F238E27FC236}">
                    <a16:creationId xmlns:a16="http://schemas.microsoft.com/office/drawing/2014/main" id="{C43CA698-BD40-AD4E-9DB0-4FBAA8070381}"/>
                  </a:ext>
                </a:extLst>
              </p:cNvPr>
              <p:cNvPicPr/>
              <p:nvPr/>
            </p:nvPicPr>
            <p:blipFill>
              <a:blip r:embed="rId9"/>
              <a:stretch>
                <a:fillRect/>
              </a:stretch>
            </p:blipFill>
            <p:spPr>
              <a:xfrm>
                <a:off x="195480" y="4381830"/>
                <a:ext cx="2806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94D0251-2D3E-4C4F-9AB5-8B41CAE91491}"/>
                  </a:ext>
                </a:extLst>
              </p14:cNvPr>
              <p14:cNvContentPartPr/>
              <p14:nvPr/>
            </p14:nvContentPartPr>
            <p14:xfrm>
              <a:off x="9677520" y="4371750"/>
              <a:ext cx="2049480" cy="16920"/>
            </p14:xfrm>
          </p:contentPart>
        </mc:Choice>
        <mc:Fallback xmlns="">
          <p:pic>
            <p:nvPicPr>
              <p:cNvPr id="10" name="Ink 9">
                <a:extLst>
                  <a:ext uri="{FF2B5EF4-FFF2-40B4-BE49-F238E27FC236}">
                    <a16:creationId xmlns:a16="http://schemas.microsoft.com/office/drawing/2014/main" id="{194D0251-2D3E-4C4F-9AB5-8B41CAE91491}"/>
                  </a:ext>
                </a:extLst>
              </p:cNvPr>
              <p:cNvPicPr/>
              <p:nvPr/>
            </p:nvPicPr>
            <p:blipFill>
              <a:blip r:embed="rId11"/>
              <a:stretch>
                <a:fillRect/>
              </a:stretch>
            </p:blipFill>
            <p:spPr>
              <a:xfrm>
                <a:off x="9668520" y="4363110"/>
                <a:ext cx="2067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8CC7725-DDF6-0643-B299-ED9170F69BDC}"/>
                  </a:ext>
                </a:extLst>
              </p14:cNvPr>
              <p14:cNvContentPartPr/>
              <p14:nvPr/>
            </p14:nvContentPartPr>
            <p14:xfrm>
              <a:off x="218880" y="4766670"/>
              <a:ext cx="4384440" cy="145440"/>
            </p14:xfrm>
          </p:contentPart>
        </mc:Choice>
        <mc:Fallback xmlns="">
          <p:pic>
            <p:nvPicPr>
              <p:cNvPr id="11" name="Ink 10">
                <a:extLst>
                  <a:ext uri="{FF2B5EF4-FFF2-40B4-BE49-F238E27FC236}">
                    <a16:creationId xmlns:a16="http://schemas.microsoft.com/office/drawing/2014/main" id="{28CC7725-DDF6-0643-B299-ED9170F69BDC}"/>
                  </a:ext>
                </a:extLst>
              </p:cNvPr>
              <p:cNvPicPr/>
              <p:nvPr/>
            </p:nvPicPr>
            <p:blipFill>
              <a:blip r:embed="rId13"/>
              <a:stretch>
                <a:fillRect/>
              </a:stretch>
            </p:blipFill>
            <p:spPr>
              <a:xfrm>
                <a:off x="209880" y="4757670"/>
                <a:ext cx="4402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39030BD-5D34-4149-B52D-E4A81304794B}"/>
                  </a:ext>
                </a:extLst>
              </p14:cNvPr>
              <p14:cNvContentPartPr/>
              <p14:nvPr/>
            </p14:nvContentPartPr>
            <p14:xfrm>
              <a:off x="638280" y="5231070"/>
              <a:ext cx="2180160" cy="41400"/>
            </p14:xfrm>
          </p:contentPart>
        </mc:Choice>
        <mc:Fallback xmlns="">
          <p:pic>
            <p:nvPicPr>
              <p:cNvPr id="12" name="Ink 11">
                <a:extLst>
                  <a:ext uri="{FF2B5EF4-FFF2-40B4-BE49-F238E27FC236}">
                    <a16:creationId xmlns:a16="http://schemas.microsoft.com/office/drawing/2014/main" id="{139030BD-5D34-4149-B52D-E4A81304794B}"/>
                  </a:ext>
                </a:extLst>
              </p:cNvPr>
              <p:cNvPicPr/>
              <p:nvPr/>
            </p:nvPicPr>
            <p:blipFill>
              <a:blip r:embed="rId15"/>
              <a:stretch>
                <a:fillRect/>
              </a:stretch>
            </p:blipFill>
            <p:spPr>
              <a:xfrm>
                <a:off x="629640" y="5222070"/>
                <a:ext cx="219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6D3BD4E-9EB0-BD4A-BE3A-D726723CA19A}"/>
                  </a:ext>
                </a:extLst>
              </p14:cNvPr>
              <p14:cNvContentPartPr/>
              <p14:nvPr/>
            </p14:nvContentPartPr>
            <p14:xfrm>
              <a:off x="114120" y="3051990"/>
              <a:ext cx="2348640" cy="487080"/>
            </p14:xfrm>
          </p:contentPart>
        </mc:Choice>
        <mc:Fallback xmlns="">
          <p:pic>
            <p:nvPicPr>
              <p:cNvPr id="13" name="Ink 12">
                <a:extLst>
                  <a:ext uri="{FF2B5EF4-FFF2-40B4-BE49-F238E27FC236}">
                    <a16:creationId xmlns:a16="http://schemas.microsoft.com/office/drawing/2014/main" id="{76D3BD4E-9EB0-BD4A-BE3A-D726723CA19A}"/>
                  </a:ext>
                </a:extLst>
              </p:cNvPr>
              <p:cNvPicPr/>
              <p:nvPr/>
            </p:nvPicPr>
            <p:blipFill>
              <a:blip r:embed="rId17"/>
              <a:stretch>
                <a:fillRect/>
              </a:stretch>
            </p:blipFill>
            <p:spPr>
              <a:xfrm>
                <a:off x="105480" y="3043350"/>
                <a:ext cx="236628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DCEE994-0780-FA4B-B1B1-961FB140868C}"/>
                  </a:ext>
                </a:extLst>
              </p14:cNvPr>
              <p14:cNvContentPartPr/>
              <p14:nvPr/>
            </p14:nvContentPartPr>
            <p14:xfrm>
              <a:off x="10862640" y="5925870"/>
              <a:ext cx="360" cy="360"/>
            </p14:xfrm>
          </p:contentPart>
        </mc:Choice>
        <mc:Fallback xmlns="">
          <p:pic>
            <p:nvPicPr>
              <p:cNvPr id="14" name="Ink 13">
                <a:extLst>
                  <a:ext uri="{FF2B5EF4-FFF2-40B4-BE49-F238E27FC236}">
                    <a16:creationId xmlns:a16="http://schemas.microsoft.com/office/drawing/2014/main" id="{ADCEE994-0780-FA4B-B1B1-961FB140868C}"/>
                  </a:ext>
                </a:extLst>
              </p:cNvPr>
              <p:cNvPicPr/>
              <p:nvPr/>
            </p:nvPicPr>
            <p:blipFill>
              <a:blip r:embed="rId19"/>
              <a:stretch>
                <a:fillRect/>
              </a:stretch>
            </p:blipFill>
            <p:spPr>
              <a:xfrm>
                <a:off x="10853640" y="5917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4D29F6F-82B3-8F42-BC4B-8CCD0E895C39}"/>
                  </a:ext>
                </a:extLst>
              </p14:cNvPr>
              <p14:cNvContentPartPr/>
              <p14:nvPr/>
            </p14:nvContentPartPr>
            <p14:xfrm>
              <a:off x="9238256" y="2833578"/>
              <a:ext cx="360" cy="360"/>
            </p14:xfrm>
          </p:contentPart>
        </mc:Choice>
        <mc:Fallback xmlns="">
          <p:pic>
            <p:nvPicPr>
              <p:cNvPr id="15" name="Ink 14">
                <a:extLst>
                  <a:ext uri="{FF2B5EF4-FFF2-40B4-BE49-F238E27FC236}">
                    <a16:creationId xmlns:a16="http://schemas.microsoft.com/office/drawing/2014/main" id="{04D29F6F-82B3-8F42-BC4B-8CCD0E895C39}"/>
                  </a:ext>
                </a:extLst>
              </p:cNvPr>
              <p:cNvPicPr/>
              <p:nvPr/>
            </p:nvPicPr>
            <p:blipFill>
              <a:blip r:embed="rId19"/>
              <a:stretch>
                <a:fillRect/>
              </a:stretch>
            </p:blipFill>
            <p:spPr>
              <a:xfrm>
                <a:off x="9229256" y="2824578"/>
                <a:ext cx="18000" cy="18000"/>
              </a:xfrm>
              <a:prstGeom prst="rect">
                <a:avLst/>
              </a:prstGeom>
            </p:spPr>
          </p:pic>
        </mc:Fallback>
      </mc:AlternateContent>
    </p:spTree>
    <p:extLst>
      <p:ext uri="{BB962C8B-B14F-4D97-AF65-F5344CB8AC3E}">
        <p14:creationId xmlns:p14="http://schemas.microsoft.com/office/powerpoint/2010/main" val="200905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5D2B-C25C-554F-A842-EB8C7E3CCC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24101D-4ACE-B44C-9474-1A924DFDA3B7}"/>
              </a:ext>
            </a:extLst>
          </p:cNvPr>
          <p:cNvSpPr>
            <a:spLocks noGrp="1"/>
          </p:cNvSpPr>
          <p:nvPr>
            <p:ph idx="1"/>
          </p:nvPr>
        </p:nvSpPr>
        <p:spPr/>
        <p:txBody>
          <a:bodyPr>
            <a:noAutofit/>
          </a:bodyPr>
          <a:lstStyle/>
          <a:p>
            <a:r>
              <a:rPr lang="en-US" sz="2800" dirty="0"/>
              <a:t>Smith’s remarks on the </a:t>
            </a:r>
            <a:r>
              <a:rPr lang="en-US" sz="2800" i="1" dirty="0" err="1"/>
              <a:t>Encyclopédie</a:t>
            </a:r>
            <a:r>
              <a:rPr lang="en-US" sz="2800" dirty="0"/>
              <a:t> edited by Diderot and d’Alembert:</a:t>
            </a:r>
          </a:p>
          <a:p>
            <a:endParaRPr lang="en-US" sz="2800" dirty="0"/>
          </a:p>
          <a:p>
            <a:pPr marL="457200" lvl="1" indent="0">
              <a:buNone/>
            </a:pPr>
            <a:r>
              <a:rPr lang="en-US" sz="2800" dirty="0"/>
              <a:t>“…the style of some [entries] </a:t>
            </a:r>
            <a:r>
              <a:rPr lang="en-US" sz="2800" b="1" dirty="0"/>
              <a:t>is more declamatory</a:t>
            </a:r>
            <a:r>
              <a:rPr lang="en-US" sz="2800" dirty="0"/>
              <a:t>, than is proper for a Dictionary; in which not only declamation, but any loose composition, is, more than any where, out of its place.” </a:t>
            </a:r>
            <a:r>
              <a:rPr lang="en-US" sz="800" dirty="0"/>
              <a:t>(Smith 1980,247)</a:t>
            </a:r>
          </a:p>
        </p:txBody>
      </p:sp>
    </p:spTree>
    <p:extLst>
      <p:ext uri="{BB962C8B-B14F-4D97-AF65-F5344CB8AC3E}">
        <p14:creationId xmlns:p14="http://schemas.microsoft.com/office/powerpoint/2010/main" val="236696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19E4-B697-C248-85A8-3E54BEE9C8E7}"/>
              </a:ext>
            </a:extLst>
          </p:cNvPr>
          <p:cNvSpPr>
            <a:spLocks noGrp="1"/>
          </p:cNvSpPr>
          <p:nvPr>
            <p:ph type="title"/>
          </p:nvPr>
        </p:nvSpPr>
        <p:spPr/>
        <p:txBody>
          <a:bodyPr/>
          <a:lstStyle/>
          <a:p>
            <a:r>
              <a:rPr lang="en-US" dirty="0"/>
              <a:t>Is pos-norm about the good of the largest whole?</a:t>
            </a:r>
          </a:p>
        </p:txBody>
      </p:sp>
      <p:sp>
        <p:nvSpPr>
          <p:cNvPr id="3" name="Content Placeholder 2">
            <a:extLst>
              <a:ext uri="{FF2B5EF4-FFF2-40B4-BE49-F238E27FC236}">
                <a16:creationId xmlns:a16="http://schemas.microsoft.com/office/drawing/2014/main" id="{5B1CBE36-AC62-DC41-B33B-8DC874C85E38}"/>
              </a:ext>
            </a:extLst>
          </p:cNvPr>
          <p:cNvSpPr>
            <a:spLocks noGrp="1"/>
          </p:cNvSpPr>
          <p:nvPr>
            <p:ph idx="1"/>
          </p:nvPr>
        </p:nvSpPr>
        <p:spPr/>
        <p:txBody>
          <a:bodyPr>
            <a:normAutofit/>
          </a:bodyPr>
          <a:lstStyle/>
          <a:p>
            <a:pPr marL="0" indent="0">
              <a:buNone/>
            </a:pPr>
            <a:r>
              <a:rPr lang="en-US" sz="3600" dirty="0"/>
              <a:t>“The discovery of antibiotics advanced the well-being of humankind.”</a:t>
            </a:r>
          </a:p>
          <a:p>
            <a:pPr marL="0" indent="0">
              <a:buNone/>
            </a:pPr>
            <a:endParaRPr lang="en-US" sz="3600" dirty="0"/>
          </a:p>
          <a:p>
            <a:pPr marL="0" indent="0">
              <a:buNone/>
            </a:pPr>
            <a:r>
              <a:rPr lang="en-US" sz="3600" dirty="0"/>
              <a:t>“Workers deserve to be paid a living wage.”</a:t>
            </a:r>
          </a:p>
        </p:txBody>
      </p:sp>
    </p:spTree>
    <p:extLst>
      <p:ext uri="{BB962C8B-B14F-4D97-AF65-F5344CB8AC3E}">
        <p14:creationId xmlns:p14="http://schemas.microsoft.com/office/powerpoint/2010/main" val="22410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A663-11D9-C245-981D-A2A273C0003F}"/>
              </a:ext>
            </a:extLst>
          </p:cNvPr>
          <p:cNvSpPr>
            <a:spLocks noGrp="1"/>
          </p:cNvSpPr>
          <p:nvPr>
            <p:ph type="title"/>
          </p:nvPr>
        </p:nvSpPr>
        <p:spPr/>
        <p:txBody>
          <a:bodyPr/>
          <a:lstStyle/>
          <a:p>
            <a:r>
              <a:rPr lang="en-US" dirty="0"/>
              <a:t>Embracing positive-normative is a choice!</a:t>
            </a:r>
          </a:p>
        </p:txBody>
      </p:sp>
      <p:sp>
        <p:nvSpPr>
          <p:cNvPr id="3" name="Content Placeholder 2">
            <a:extLst>
              <a:ext uri="{FF2B5EF4-FFF2-40B4-BE49-F238E27FC236}">
                <a16:creationId xmlns:a16="http://schemas.microsoft.com/office/drawing/2014/main" id="{746C0DC5-986E-3C46-99B8-79778E62F6A8}"/>
              </a:ext>
            </a:extLst>
          </p:cNvPr>
          <p:cNvSpPr>
            <a:spLocks noGrp="1"/>
          </p:cNvSpPr>
          <p:nvPr>
            <p:ph idx="1"/>
          </p:nvPr>
        </p:nvSpPr>
        <p:spPr/>
        <p:txBody>
          <a:bodyPr>
            <a:normAutofit/>
          </a:bodyPr>
          <a:lstStyle/>
          <a:p>
            <a:pPr marL="0" indent="0">
              <a:buNone/>
            </a:pPr>
            <a:r>
              <a:rPr lang="en-US" sz="3200" dirty="0"/>
              <a:t>Options:</a:t>
            </a:r>
          </a:p>
          <a:p>
            <a:pPr marL="0" indent="0">
              <a:buNone/>
            </a:pPr>
            <a:endParaRPr lang="en-US" sz="3200" dirty="0"/>
          </a:p>
          <a:p>
            <a:pPr marL="971550" lvl="1" indent="-514350">
              <a:buFont typeface="+mj-lt"/>
              <a:buAutoNum type="arabicPeriod"/>
            </a:pPr>
            <a:r>
              <a:rPr lang="en-US" sz="3200" dirty="0"/>
              <a:t>Use it your active vocabulary</a:t>
            </a:r>
          </a:p>
          <a:p>
            <a:pPr marL="971550" lvl="1" indent="-514350">
              <a:buFont typeface="+mj-lt"/>
              <a:buAutoNum type="arabicPeriod"/>
            </a:pPr>
            <a:endParaRPr lang="en-US" sz="3200" dirty="0"/>
          </a:p>
          <a:p>
            <a:pPr marL="971550" lvl="1" indent="-514350">
              <a:buFont typeface="+mj-lt"/>
              <a:buAutoNum type="arabicPeriod"/>
            </a:pPr>
            <a:r>
              <a:rPr lang="en-US" sz="3200" dirty="0"/>
              <a:t>Do not use it in your active vocabulary</a:t>
            </a:r>
          </a:p>
        </p:txBody>
      </p:sp>
    </p:spTree>
    <p:extLst>
      <p:ext uri="{BB962C8B-B14F-4D97-AF65-F5344CB8AC3E}">
        <p14:creationId xmlns:p14="http://schemas.microsoft.com/office/powerpoint/2010/main" val="7803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3CC7-5D1E-8446-998F-5AFA84E4EAAC}"/>
              </a:ext>
            </a:extLst>
          </p:cNvPr>
          <p:cNvSpPr>
            <a:spLocks noGrp="1"/>
          </p:cNvSpPr>
          <p:nvPr>
            <p:ph type="title"/>
          </p:nvPr>
        </p:nvSpPr>
        <p:spPr>
          <a:xfrm>
            <a:off x="680321" y="753228"/>
            <a:ext cx="10063879" cy="1080938"/>
          </a:xfrm>
        </p:spPr>
        <p:txBody>
          <a:bodyPr/>
          <a:lstStyle/>
          <a:p>
            <a:r>
              <a:rPr lang="en-US" dirty="0"/>
              <a:t>Analogy: You are a soccer coach in </a:t>
            </a:r>
            <a:r>
              <a:rPr lang="en-US" dirty="0" err="1"/>
              <a:t>CloneWorld</a:t>
            </a:r>
            <a:endParaRPr lang="en-US" dirty="0"/>
          </a:p>
        </p:txBody>
      </p:sp>
      <p:sp>
        <p:nvSpPr>
          <p:cNvPr id="3" name="Content Placeholder 2">
            <a:extLst>
              <a:ext uri="{FF2B5EF4-FFF2-40B4-BE49-F238E27FC236}">
                <a16:creationId xmlns:a16="http://schemas.microsoft.com/office/drawing/2014/main" id="{9EEACD68-0EE3-FD4D-B621-C93844B096DE}"/>
              </a:ext>
            </a:extLst>
          </p:cNvPr>
          <p:cNvSpPr>
            <a:spLocks noGrp="1"/>
          </p:cNvSpPr>
          <p:nvPr>
            <p:ph idx="1"/>
          </p:nvPr>
        </p:nvSpPr>
        <p:spPr/>
        <p:txBody>
          <a:bodyPr>
            <a:normAutofit/>
          </a:bodyPr>
          <a:lstStyle/>
          <a:p>
            <a:pPr marL="0" indent="0">
              <a:buNone/>
            </a:pPr>
            <a:r>
              <a:rPr lang="en-US" sz="4000" dirty="0"/>
              <a:t>A clone series called “Norm </a:t>
            </a:r>
            <a:r>
              <a:rPr lang="en-US" sz="4000" dirty="0" err="1"/>
              <a:t>Pozz</a:t>
            </a:r>
            <a:r>
              <a:rPr lang="en-US" sz="4000" dirty="0"/>
              <a:t>”</a:t>
            </a:r>
          </a:p>
          <a:p>
            <a:pPr marL="0" indent="0">
              <a:buNone/>
            </a:pPr>
            <a:endParaRPr lang="en-US" sz="4000" dirty="0"/>
          </a:p>
          <a:p>
            <a:pPr marL="0" indent="0">
              <a:buNone/>
            </a:pPr>
            <a:r>
              <a:rPr lang="en-US" sz="4000" dirty="0"/>
              <a:t>Should you put Norm </a:t>
            </a:r>
            <a:r>
              <a:rPr lang="en-US" sz="4000" dirty="0" err="1"/>
              <a:t>Pozz</a:t>
            </a:r>
            <a:r>
              <a:rPr lang="en-US" sz="4000" dirty="0"/>
              <a:t> on your team?</a:t>
            </a:r>
          </a:p>
          <a:p>
            <a:pPr marL="457200" lvl="1" indent="0">
              <a:buNone/>
            </a:pPr>
            <a:endParaRPr lang="en-US" sz="3600" dirty="0"/>
          </a:p>
          <a:p>
            <a:pPr marL="457200" lvl="1" indent="0">
              <a:buNone/>
            </a:pPr>
            <a:r>
              <a:rPr lang="en-US" sz="3600" dirty="0"/>
              <a:t>I suggest, </a:t>
            </a:r>
            <a:r>
              <a:rPr lang="en-US" sz="3600" i="1" dirty="0"/>
              <a:t>no</a:t>
            </a:r>
            <a:r>
              <a:rPr lang="en-US" sz="3600" dirty="0"/>
              <a:t>.</a:t>
            </a:r>
          </a:p>
        </p:txBody>
      </p:sp>
    </p:spTree>
    <p:extLst>
      <p:ext uri="{BB962C8B-B14F-4D97-AF65-F5344CB8AC3E}">
        <p14:creationId xmlns:p14="http://schemas.microsoft.com/office/powerpoint/2010/main" val="190043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7821-FBAB-2E41-80D8-679382D774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1D7E29-C42B-ED48-A29B-A69F31C329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578F75-6733-D943-8725-BE289B547E1A}"/>
              </a:ext>
            </a:extLst>
          </p:cNvPr>
          <p:cNvPicPr>
            <a:picLocks noChangeAspect="1"/>
          </p:cNvPicPr>
          <p:nvPr/>
        </p:nvPicPr>
        <p:blipFill>
          <a:blip r:embed="rId2"/>
          <a:stretch>
            <a:fillRect/>
          </a:stretch>
        </p:blipFill>
        <p:spPr>
          <a:xfrm>
            <a:off x="2184400" y="330200"/>
            <a:ext cx="7823200" cy="6197600"/>
          </a:xfrm>
          <a:prstGeom prst="rect">
            <a:avLst/>
          </a:prstGeom>
        </p:spPr>
      </p:pic>
    </p:spTree>
    <p:extLst>
      <p:ext uri="{BB962C8B-B14F-4D97-AF65-F5344CB8AC3E}">
        <p14:creationId xmlns:p14="http://schemas.microsoft.com/office/powerpoint/2010/main" val="410749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F36A-B233-7C4C-BECE-F1851C7C4715}"/>
              </a:ext>
            </a:extLst>
          </p:cNvPr>
          <p:cNvSpPr>
            <a:spLocks noGrp="1"/>
          </p:cNvSpPr>
          <p:nvPr>
            <p:ph type="title"/>
          </p:nvPr>
        </p:nvSpPr>
        <p:spPr/>
        <p:txBody>
          <a:bodyPr/>
          <a:lstStyle/>
          <a:p>
            <a:r>
              <a:rPr lang="en-US" dirty="0"/>
              <a:t>Smith, TMS</a:t>
            </a:r>
          </a:p>
        </p:txBody>
      </p:sp>
      <p:sp>
        <p:nvSpPr>
          <p:cNvPr id="3" name="Content Placeholder 2">
            <a:extLst>
              <a:ext uri="{FF2B5EF4-FFF2-40B4-BE49-F238E27FC236}">
                <a16:creationId xmlns:a16="http://schemas.microsoft.com/office/drawing/2014/main" id="{46F8C8F5-428C-4748-8A0A-01DFC535F848}"/>
              </a:ext>
            </a:extLst>
          </p:cNvPr>
          <p:cNvSpPr>
            <a:spLocks noGrp="1"/>
          </p:cNvSpPr>
          <p:nvPr>
            <p:ph idx="1"/>
          </p:nvPr>
        </p:nvSpPr>
        <p:spPr/>
        <p:txBody>
          <a:bodyPr>
            <a:noAutofit/>
          </a:bodyPr>
          <a:lstStyle/>
          <a:p>
            <a:pPr marL="0" indent="0">
              <a:buNone/>
            </a:pPr>
            <a:r>
              <a:rPr lang="en-US" sz="3200" dirty="0"/>
              <a:t>“If I </a:t>
            </a:r>
            <a:r>
              <a:rPr lang="en-US" sz="3200" b="1" u="sng" dirty="0"/>
              <a:t>owe</a:t>
            </a:r>
            <a:r>
              <a:rPr lang="en-US" sz="3200" dirty="0"/>
              <a:t> a man ten pounds, justice requires that I should precisely pay him ten pounds, either at the time agreed upon, or when he demands it. What I </a:t>
            </a:r>
            <a:r>
              <a:rPr lang="en-US" sz="3200" b="1" u="sng" dirty="0"/>
              <a:t>ought</a:t>
            </a:r>
            <a:r>
              <a:rPr lang="en-US" sz="3200" dirty="0"/>
              <a:t> to perform, how much I </a:t>
            </a:r>
            <a:r>
              <a:rPr lang="en-US" sz="3200" b="1" u="sng" dirty="0"/>
              <a:t>ought</a:t>
            </a:r>
            <a:r>
              <a:rPr lang="en-US" sz="3200" dirty="0"/>
              <a:t> to perform, when and where I </a:t>
            </a:r>
            <a:r>
              <a:rPr lang="en-US" sz="3200" b="1" u="sng" dirty="0"/>
              <a:t>ought</a:t>
            </a:r>
            <a:r>
              <a:rPr lang="en-US" sz="3200" dirty="0"/>
              <a:t> to perform it, the whole nature and circumstances of the action prescribed, are all of them precisely fixt and determined.” </a:t>
            </a:r>
            <a:r>
              <a:rPr lang="en-US" sz="800" dirty="0"/>
              <a:t>(Smith 1790, 175) </a:t>
            </a:r>
          </a:p>
        </p:txBody>
      </p:sp>
    </p:spTree>
    <p:extLst>
      <p:ext uri="{BB962C8B-B14F-4D97-AF65-F5344CB8AC3E}">
        <p14:creationId xmlns:p14="http://schemas.microsoft.com/office/powerpoint/2010/main" val="47282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4CF3-7F4D-9E46-BC1B-C58A73479761}"/>
              </a:ext>
            </a:extLst>
          </p:cNvPr>
          <p:cNvSpPr>
            <a:spLocks noGrp="1"/>
          </p:cNvSpPr>
          <p:nvPr>
            <p:ph type="title"/>
          </p:nvPr>
        </p:nvSpPr>
        <p:spPr/>
        <p:txBody>
          <a:bodyPr/>
          <a:lstStyle/>
          <a:p>
            <a:r>
              <a:rPr lang="en-US" i="1" dirty="0"/>
              <a:t>Ought</a:t>
            </a:r>
            <a:r>
              <a:rPr lang="en-US" dirty="0"/>
              <a:t> as a form of </a:t>
            </a:r>
            <a:r>
              <a:rPr lang="en-US" i="1" dirty="0"/>
              <a:t>owe</a:t>
            </a:r>
            <a:r>
              <a:rPr lang="en-US" dirty="0"/>
              <a:t> </a:t>
            </a:r>
          </a:p>
        </p:txBody>
      </p:sp>
      <p:sp>
        <p:nvSpPr>
          <p:cNvPr id="3" name="Content Placeholder 2">
            <a:extLst>
              <a:ext uri="{FF2B5EF4-FFF2-40B4-BE49-F238E27FC236}">
                <a16:creationId xmlns:a16="http://schemas.microsoft.com/office/drawing/2014/main" id="{4D1B22E1-F54C-ED47-8840-A5208BB93863}"/>
              </a:ext>
            </a:extLst>
          </p:cNvPr>
          <p:cNvSpPr>
            <a:spLocks noGrp="1"/>
          </p:cNvSpPr>
          <p:nvPr>
            <p:ph idx="1"/>
          </p:nvPr>
        </p:nvSpPr>
        <p:spPr/>
        <p:txBody>
          <a:bodyPr>
            <a:normAutofit/>
          </a:bodyPr>
          <a:lstStyle/>
          <a:p>
            <a:pPr marL="0" indent="0">
              <a:buNone/>
            </a:pPr>
            <a:r>
              <a:rPr lang="en-US" sz="5400" dirty="0"/>
              <a:t>Owed to whom?</a:t>
            </a:r>
          </a:p>
          <a:p>
            <a:pPr marL="0" indent="0">
              <a:buNone/>
            </a:pPr>
            <a:endParaRPr lang="en-US" sz="5400" dirty="0"/>
          </a:p>
          <a:p>
            <a:pPr marL="0" indent="0">
              <a:buNone/>
            </a:pPr>
            <a:r>
              <a:rPr lang="en-US" sz="5400" dirty="0"/>
              <a:t>	God</a:t>
            </a:r>
          </a:p>
        </p:txBody>
      </p:sp>
    </p:spTree>
    <p:extLst>
      <p:ext uri="{BB962C8B-B14F-4D97-AF65-F5344CB8AC3E}">
        <p14:creationId xmlns:p14="http://schemas.microsoft.com/office/powerpoint/2010/main" val="164112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7CB7-0F1B-9D48-9034-156A26CD5836}"/>
              </a:ext>
            </a:extLst>
          </p:cNvPr>
          <p:cNvSpPr>
            <a:spLocks noGrp="1"/>
          </p:cNvSpPr>
          <p:nvPr>
            <p:ph type="title"/>
          </p:nvPr>
        </p:nvSpPr>
        <p:spPr/>
        <p:txBody>
          <a:bodyPr/>
          <a:lstStyle/>
          <a:p>
            <a:r>
              <a:rPr lang="en-US" dirty="0"/>
              <a:t>God is good because good is God</a:t>
            </a:r>
          </a:p>
        </p:txBody>
      </p:sp>
      <p:graphicFrame>
        <p:nvGraphicFramePr>
          <p:cNvPr id="4" name="Table 4">
            <a:extLst>
              <a:ext uri="{FF2B5EF4-FFF2-40B4-BE49-F238E27FC236}">
                <a16:creationId xmlns:a16="http://schemas.microsoft.com/office/drawing/2014/main" id="{5776A22A-DD7B-E245-BD8E-77B3B04A0B08}"/>
              </a:ext>
            </a:extLst>
          </p:cNvPr>
          <p:cNvGraphicFramePr>
            <a:graphicFrameLocks noGrp="1"/>
          </p:cNvGraphicFramePr>
          <p:nvPr>
            <p:ph idx="1"/>
            <p:extLst>
              <p:ext uri="{D42A27DB-BD31-4B8C-83A1-F6EECF244321}">
                <p14:modId xmlns:p14="http://schemas.microsoft.com/office/powerpoint/2010/main" val="3060491847"/>
              </p:ext>
            </p:extLst>
          </p:nvPr>
        </p:nvGraphicFramePr>
        <p:xfrm>
          <a:off x="2944178" y="2148840"/>
          <a:ext cx="5902641" cy="4400550"/>
        </p:xfrm>
        <a:graphic>
          <a:graphicData uri="http://schemas.openxmlformats.org/drawingml/2006/table">
            <a:tbl>
              <a:tblPr firstRow="1" bandRow="1">
                <a:tableStyleId>{5C22544A-7EE6-4342-B048-85BDC9FD1C3A}</a:tableStyleId>
              </a:tblPr>
              <a:tblGrid>
                <a:gridCol w="2634124">
                  <a:extLst>
                    <a:ext uri="{9D8B030D-6E8A-4147-A177-3AD203B41FA5}">
                      <a16:colId xmlns:a16="http://schemas.microsoft.com/office/drawing/2014/main" val="1444259558"/>
                    </a:ext>
                  </a:extLst>
                </a:gridCol>
                <a:gridCol w="1345615">
                  <a:extLst>
                    <a:ext uri="{9D8B030D-6E8A-4147-A177-3AD203B41FA5}">
                      <a16:colId xmlns:a16="http://schemas.microsoft.com/office/drawing/2014/main" val="70830590"/>
                    </a:ext>
                  </a:extLst>
                </a:gridCol>
                <a:gridCol w="1922902">
                  <a:extLst>
                    <a:ext uri="{9D8B030D-6E8A-4147-A177-3AD203B41FA5}">
                      <a16:colId xmlns:a16="http://schemas.microsoft.com/office/drawing/2014/main" val="1282514535"/>
                    </a:ext>
                  </a:extLst>
                </a:gridCol>
              </a:tblGrid>
              <a:tr h="880110">
                <a:tc>
                  <a:txBody>
                    <a:bodyPr/>
                    <a:lstStyle/>
                    <a:p>
                      <a:r>
                        <a:rPr lang="en-US" sz="3600" dirty="0"/>
                        <a:t>English</a:t>
                      </a:r>
                    </a:p>
                  </a:txBody>
                  <a:tcPr/>
                </a:tc>
                <a:tc>
                  <a:txBody>
                    <a:bodyPr/>
                    <a:lstStyle/>
                    <a:p>
                      <a:r>
                        <a:rPr lang="en-US" sz="3600" dirty="0"/>
                        <a:t>God</a:t>
                      </a:r>
                    </a:p>
                  </a:txBody>
                  <a:tcPr/>
                </a:tc>
                <a:tc>
                  <a:txBody>
                    <a:bodyPr/>
                    <a:lstStyle/>
                    <a:p>
                      <a:r>
                        <a:rPr lang="en-US" sz="3600" dirty="0"/>
                        <a:t>good</a:t>
                      </a:r>
                    </a:p>
                  </a:txBody>
                  <a:tcPr/>
                </a:tc>
                <a:extLst>
                  <a:ext uri="{0D108BD9-81ED-4DB2-BD59-A6C34878D82A}">
                    <a16:rowId xmlns:a16="http://schemas.microsoft.com/office/drawing/2014/main" val="2839706284"/>
                  </a:ext>
                </a:extLst>
              </a:tr>
              <a:tr h="880110">
                <a:tc>
                  <a:txBody>
                    <a:bodyPr/>
                    <a:lstStyle/>
                    <a:p>
                      <a:r>
                        <a:rPr lang="en-US" sz="3600" dirty="0"/>
                        <a:t>Swedish</a:t>
                      </a:r>
                    </a:p>
                  </a:txBody>
                  <a:tcPr/>
                </a:tc>
                <a:tc>
                  <a:txBody>
                    <a:bodyPr/>
                    <a:lstStyle/>
                    <a:p>
                      <a:r>
                        <a:rPr lang="en-US" sz="3600" dirty="0"/>
                        <a:t>Gud</a:t>
                      </a:r>
                    </a:p>
                  </a:txBody>
                  <a:tcPr/>
                </a:tc>
                <a:tc>
                  <a:txBody>
                    <a:bodyPr/>
                    <a:lstStyle/>
                    <a:p>
                      <a:r>
                        <a:rPr lang="en-US" sz="3600" dirty="0"/>
                        <a:t>god</a:t>
                      </a:r>
                    </a:p>
                  </a:txBody>
                  <a:tcPr/>
                </a:tc>
                <a:extLst>
                  <a:ext uri="{0D108BD9-81ED-4DB2-BD59-A6C34878D82A}">
                    <a16:rowId xmlns:a16="http://schemas.microsoft.com/office/drawing/2014/main" val="1838060434"/>
                  </a:ext>
                </a:extLst>
              </a:tr>
              <a:tr h="880110">
                <a:tc>
                  <a:txBody>
                    <a:bodyPr/>
                    <a:lstStyle/>
                    <a:p>
                      <a:r>
                        <a:rPr lang="en-US" sz="3600" dirty="0"/>
                        <a:t>Norwegian</a:t>
                      </a:r>
                    </a:p>
                  </a:txBody>
                  <a:tcPr/>
                </a:tc>
                <a:tc>
                  <a:txBody>
                    <a:bodyPr/>
                    <a:lstStyle/>
                    <a:p>
                      <a:r>
                        <a:rPr lang="en-US" sz="3600" dirty="0"/>
                        <a:t>Gud</a:t>
                      </a:r>
                    </a:p>
                  </a:txBody>
                  <a:tcPr/>
                </a:tc>
                <a:tc>
                  <a:txBody>
                    <a:bodyPr/>
                    <a:lstStyle/>
                    <a:p>
                      <a:r>
                        <a:rPr lang="en-US" sz="3600" dirty="0"/>
                        <a:t>god</a:t>
                      </a:r>
                    </a:p>
                  </a:txBody>
                  <a:tcPr/>
                </a:tc>
                <a:extLst>
                  <a:ext uri="{0D108BD9-81ED-4DB2-BD59-A6C34878D82A}">
                    <a16:rowId xmlns:a16="http://schemas.microsoft.com/office/drawing/2014/main" val="673005061"/>
                  </a:ext>
                </a:extLst>
              </a:tr>
              <a:tr h="880110">
                <a:tc>
                  <a:txBody>
                    <a:bodyPr/>
                    <a:lstStyle/>
                    <a:p>
                      <a:r>
                        <a:rPr lang="en-US" sz="3600" dirty="0"/>
                        <a:t>Danish</a:t>
                      </a:r>
                    </a:p>
                  </a:txBody>
                  <a:tcPr/>
                </a:tc>
                <a:tc>
                  <a:txBody>
                    <a:bodyPr/>
                    <a:lstStyle/>
                    <a:p>
                      <a:r>
                        <a:rPr lang="en-US" sz="3600" dirty="0"/>
                        <a:t>Gud</a:t>
                      </a:r>
                    </a:p>
                  </a:txBody>
                  <a:tcPr/>
                </a:tc>
                <a:tc>
                  <a:txBody>
                    <a:bodyPr/>
                    <a:lstStyle/>
                    <a:p>
                      <a:r>
                        <a:rPr lang="en-US" sz="3600" dirty="0"/>
                        <a:t>god</a:t>
                      </a:r>
                    </a:p>
                  </a:txBody>
                  <a:tcPr/>
                </a:tc>
                <a:extLst>
                  <a:ext uri="{0D108BD9-81ED-4DB2-BD59-A6C34878D82A}">
                    <a16:rowId xmlns:a16="http://schemas.microsoft.com/office/drawing/2014/main" val="537096484"/>
                  </a:ext>
                </a:extLst>
              </a:tr>
              <a:tr h="880110">
                <a:tc>
                  <a:txBody>
                    <a:bodyPr/>
                    <a:lstStyle/>
                    <a:p>
                      <a:r>
                        <a:rPr lang="en-US" sz="3600" dirty="0"/>
                        <a:t>Icelandic</a:t>
                      </a:r>
                    </a:p>
                  </a:txBody>
                  <a:tcPr/>
                </a:tc>
                <a:tc>
                  <a:txBody>
                    <a:bodyPr/>
                    <a:lstStyle/>
                    <a:p>
                      <a:r>
                        <a:rPr lang="is-IS" sz="3600" dirty="0"/>
                        <a:t>guð</a:t>
                      </a:r>
                      <a:endParaRPr lang="en-US" sz="3600" dirty="0"/>
                    </a:p>
                  </a:txBody>
                  <a:tcPr/>
                </a:tc>
                <a:tc>
                  <a:txBody>
                    <a:bodyPr/>
                    <a:lstStyle/>
                    <a:p>
                      <a:r>
                        <a:rPr lang="is-IS" sz="3600" dirty="0"/>
                        <a:t>góður</a:t>
                      </a:r>
                      <a:endParaRPr lang="en-US" sz="3600" dirty="0"/>
                    </a:p>
                  </a:txBody>
                  <a:tcPr/>
                </a:tc>
                <a:extLst>
                  <a:ext uri="{0D108BD9-81ED-4DB2-BD59-A6C34878D82A}">
                    <a16:rowId xmlns:a16="http://schemas.microsoft.com/office/drawing/2014/main" val="3446202128"/>
                  </a:ext>
                </a:extLst>
              </a:tr>
            </a:tbl>
          </a:graphicData>
        </a:graphic>
      </p:graphicFrame>
    </p:spTree>
    <p:extLst>
      <p:ext uri="{BB962C8B-B14F-4D97-AF65-F5344CB8AC3E}">
        <p14:creationId xmlns:p14="http://schemas.microsoft.com/office/powerpoint/2010/main" val="317533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F5FF-C73C-DC42-B6BC-958D9038919A}"/>
              </a:ext>
            </a:extLst>
          </p:cNvPr>
          <p:cNvSpPr>
            <a:spLocks noGrp="1"/>
          </p:cNvSpPr>
          <p:nvPr>
            <p:ph type="title"/>
          </p:nvPr>
        </p:nvSpPr>
        <p:spPr/>
        <p:txBody>
          <a:bodyPr/>
          <a:lstStyle/>
          <a:p>
            <a:r>
              <a:rPr lang="en-US" dirty="0"/>
              <a:t>“You ought to tie your shoes.”</a:t>
            </a:r>
          </a:p>
        </p:txBody>
      </p:sp>
      <p:sp>
        <p:nvSpPr>
          <p:cNvPr id="3" name="Content Placeholder 2">
            <a:extLst>
              <a:ext uri="{FF2B5EF4-FFF2-40B4-BE49-F238E27FC236}">
                <a16:creationId xmlns:a16="http://schemas.microsoft.com/office/drawing/2014/main" id="{3843B6BE-887A-AE40-B18E-5E21F9F60290}"/>
              </a:ext>
            </a:extLst>
          </p:cNvPr>
          <p:cNvSpPr>
            <a:spLocks noGrp="1"/>
          </p:cNvSpPr>
          <p:nvPr>
            <p:ph idx="1"/>
          </p:nvPr>
        </p:nvSpPr>
        <p:spPr/>
        <p:txBody>
          <a:bodyPr/>
          <a:lstStyle/>
          <a:p>
            <a:pPr marL="0" indent="0">
              <a:buNone/>
            </a:pPr>
            <a:r>
              <a:rPr lang="en-US" sz="5400" dirty="0"/>
              <a:t>“It would be good for the whole if you tied your shoes.”</a:t>
            </a:r>
          </a:p>
        </p:txBody>
      </p:sp>
    </p:spTree>
    <p:extLst>
      <p:ext uri="{BB962C8B-B14F-4D97-AF65-F5344CB8AC3E}">
        <p14:creationId xmlns:p14="http://schemas.microsoft.com/office/powerpoint/2010/main" val="16036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F71F-2490-2945-AA20-E002011112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2AA2B5-8E57-9549-8702-F2F9995780DF}"/>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05410FAB-2198-B240-AEB2-E06567D1D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118" y="-3811"/>
            <a:ext cx="7740777" cy="693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34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DE49-9FEB-3C4C-B37D-F3238AC471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9D1E53-7857-0A46-8C86-281BD8F66FB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FC8C337-6369-1147-A901-9EA52CAAF56E}"/>
              </a:ext>
            </a:extLst>
          </p:cNvPr>
          <p:cNvPicPr>
            <a:picLocks noChangeAspect="1"/>
          </p:cNvPicPr>
          <p:nvPr/>
        </p:nvPicPr>
        <p:blipFill>
          <a:blip r:embed="rId2"/>
          <a:stretch>
            <a:fillRect/>
          </a:stretch>
        </p:blipFill>
        <p:spPr>
          <a:xfrm>
            <a:off x="663482" y="2048367"/>
            <a:ext cx="10848197" cy="4620260"/>
          </a:xfrm>
          <a:prstGeom prst="rect">
            <a:avLst/>
          </a:prstGeom>
        </p:spPr>
      </p:pic>
      <p:pic>
        <p:nvPicPr>
          <p:cNvPr id="5" name="Picture 4">
            <a:extLst>
              <a:ext uri="{FF2B5EF4-FFF2-40B4-BE49-F238E27FC236}">
                <a16:creationId xmlns:a16="http://schemas.microsoft.com/office/drawing/2014/main" id="{C621EF5F-ACE5-E045-847B-D221414C0B63}"/>
              </a:ext>
            </a:extLst>
          </p:cNvPr>
          <p:cNvPicPr>
            <a:picLocks noChangeAspect="1"/>
          </p:cNvPicPr>
          <p:nvPr/>
        </p:nvPicPr>
        <p:blipFill>
          <a:blip r:embed="rId3"/>
          <a:stretch>
            <a:fillRect/>
          </a:stretch>
        </p:blipFill>
        <p:spPr>
          <a:xfrm>
            <a:off x="3173730" y="155083"/>
            <a:ext cx="5524500" cy="18669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C9F68BF-EB56-394A-9359-A4D743934E0F}"/>
                  </a:ext>
                </a:extLst>
              </p14:cNvPr>
              <p14:cNvContentPartPr/>
              <p14:nvPr/>
            </p14:nvContentPartPr>
            <p14:xfrm>
              <a:off x="8319600" y="3346470"/>
              <a:ext cx="2439360" cy="460080"/>
            </p14:xfrm>
          </p:contentPart>
        </mc:Choice>
        <mc:Fallback xmlns="">
          <p:pic>
            <p:nvPicPr>
              <p:cNvPr id="11" name="Ink 10">
                <a:extLst>
                  <a:ext uri="{FF2B5EF4-FFF2-40B4-BE49-F238E27FC236}">
                    <a16:creationId xmlns:a16="http://schemas.microsoft.com/office/drawing/2014/main" id="{DC9F68BF-EB56-394A-9359-A4D743934E0F}"/>
                  </a:ext>
                </a:extLst>
              </p:cNvPr>
              <p:cNvPicPr/>
              <p:nvPr/>
            </p:nvPicPr>
            <p:blipFill>
              <a:blip r:embed="rId5"/>
              <a:stretch>
                <a:fillRect/>
              </a:stretch>
            </p:blipFill>
            <p:spPr>
              <a:xfrm>
                <a:off x="8310960" y="3337830"/>
                <a:ext cx="245700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8121CD75-BC36-594B-838B-28B93CC684AE}"/>
                  </a:ext>
                </a:extLst>
              </p14:cNvPr>
              <p14:cNvContentPartPr/>
              <p14:nvPr/>
            </p14:nvContentPartPr>
            <p14:xfrm>
              <a:off x="814320" y="3722310"/>
              <a:ext cx="720360" cy="408600"/>
            </p14:xfrm>
          </p:contentPart>
        </mc:Choice>
        <mc:Fallback xmlns="">
          <p:pic>
            <p:nvPicPr>
              <p:cNvPr id="12" name="Ink 11">
                <a:extLst>
                  <a:ext uri="{FF2B5EF4-FFF2-40B4-BE49-F238E27FC236}">
                    <a16:creationId xmlns:a16="http://schemas.microsoft.com/office/drawing/2014/main" id="{8121CD75-BC36-594B-838B-28B93CC684AE}"/>
                  </a:ext>
                </a:extLst>
              </p:cNvPr>
              <p:cNvPicPr/>
              <p:nvPr/>
            </p:nvPicPr>
            <p:blipFill>
              <a:blip r:embed="rId7"/>
              <a:stretch>
                <a:fillRect/>
              </a:stretch>
            </p:blipFill>
            <p:spPr>
              <a:xfrm>
                <a:off x="805320" y="3713670"/>
                <a:ext cx="7380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803EB7A-2ACD-1C47-BD07-361233D324C5}"/>
                  </a:ext>
                </a:extLst>
              </p14:cNvPr>
              <p14:cNvContentPartPr/>
              <p14:nvPr/>
            </p14:nvContentPartPr>
            <p14:xfrm>
              <a:off x="697680" y="4451310"/>
              <a:ext cx="1959840" cy="442800"/>
            </p14:xfrm>
          </p:contentPart>
        </mc:Choice>
        <mc:Fallback xmlns="">
          <p:pic>
            <p:nvPicPr>
              <p:cNvPr id="13" name="Ink 12">
                <a:extLst>
                  <a:ext uri="{FF2B5EF4-FFF2-40B4-BE49-F238E27FC236}">
                    <a16:creationId xmlns:a16="http://schemas.microsoft.com/office/drawing/2014/main" id="{9803EB7A-2ACD-1C47-BD07-361233D324C5}"/>
                  </a:ext>
                </a:extLst>
              </p:cNvPr>
              <p:cNvPicPr/>
              <p:nvPr/>
            </p:nvPicPr>
            <p:blipFill>
              <a:blip r:embed="rId9"/>
              <a:stretch>
                <a:fillRect/>
              </a:stretch>
            </p:blipFill>
            <p:spPr>
              <a:xfrm>
                <a:off x="689040" y="4442670"/>
                <a:ext cx="19774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1844FE6-8421-194D-93C4-B6CAA1BA31AB}"/>
                  </a:ext>
                </a:extLst>
              </p14:cNvPr>
              <p14:cNvContentPartPr/>
              <p14:nvPr/>
            </p14:nvContentPartPr>
            <p14:xfrm>
              <a:off x="8661240" y="5259870"/>
              <a:ext cx="2318040" cy="538920"/>
            </p14:xfrm>
          </p:contentPart>
        </mc:Choice>
        <mc:Fallback xmlns="">
          <p:pic>
            <p:nvPicPr>
              <p:cNvPr id="14" name="Ink 13">
                <a:extLst>
                  <a:ext uri="{FF2B5EF4-FFF2-40B4-BE49-F238E27FC236}">
                    <a16:creationId xmlns:a16="http://schemas.microsoft.com/office/drawing/2014/main" id="{B1844FE6-8421-194D-93C4-B6CAA1BA31AB}"/>
                  </a:ext>
                </a:extLst>
              </p:cNvPr>
              <p:cNvPicPr/>
              <p:nvPr/>
            </p:nvPicPr>
            <p:blipFill>
              <a:blip r:embed="rId11"/>
              <a:stretch>
                <a:fillRect/>
              </a:stretch>
            </p:blipFill>
            <p:spPr>
              <a:xfrm>
                <a:off x="8652600" y="5251230"/>
                <a:ext cx="2335680" cy="556560"/>
              </a:xfrm>
              <a:prstGeom prst="rect">
                <a:avLst/>
              </a:prstGeom>
            </p:spPr>
          </p:pic>
        </mc:Fallback>
      </mc:AlternateContent>
    </p:spTree>
    <p:extLst>
      <p:ext uri="{BB962C8B-B14F-4D97-AF65-F5344CB8AC3E}">
        <p14:creationId xmlns:p14="http://schemas.microsoft.com/office/powerpoint/2010/main" val="39837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5464-6C2A-5C44-AC64-875F574923D1}"/>
              </a:ext>
            </a:extLst>
          </p:cNvPr>
          <p:cNvSpPr>
            <a:spLocks noGrp="1"/>
          </p:cNvSpPr>
          <p:nvPr>
            <p:ph type="title"/>
          </p:nvPr>
        </p:nvSpPr>
        <p:spPr/>
        <p:txBody>
          <a:bodyPr/>
          <a:lstStyle/>
          <a:p>
            <a:r>
              <a:rPr lang="en-US" dirty="0"/>
              <a:t>Recasting </a:t>
            </a:r>
            <a:r>
              <a:rPr lang="en-US" i="1" dirty="0"/>
              <a:t>should</a:t>
            </a:r>
            <a:r>
              <a:rPr lang="en-US" dirty="0"/>
              <a:t> as </a:t>
            </a:r>
            <a:r>
              <a:rPr lang="en-US" i="1" dirty="0"/>
              <a:t>schooled</a:t>
            </a:r>
          </a:p>
        </p:txBody>
      </p:sp>
      <p:sp>
        <p:nvSpPr>
          <p:cNvPr id="3" name="Content Placeholder 2">
            <a:extLst>
              <a:ext uri="{FF2B5EF4-FFF2-40B4-BE49-F238E27FC236}">
                <a16:creationId xmlns:a16="http://schemas.microsoft.com/office/drawing/2014/main" id="{0A5D96AC-576E-9B45-8A75-B600C1BE59F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5C98993-6F55-6E42-9EDE-2433C2172B51}"/>
              </a:ext>
            </a:extLst>
          </p:cNvPr>
          <p:cNvPicPr>
            <a:picLocks noChangeAspect="1"/>
          </p:cNvPicPr>
          <p:nvPr/>
        </p:nvPicPr>
        <p:blipFill>
          <a:blip r:embed="rId2"/>
          <a:stretch>
            <a:fillRect/>
          </a:stretch>
        </p:blipFill>
        <p:spPr>
          <a:xfrm>
            <a:off x="249404" y="2336873"/>
            <a:ext cx="11683516" cy="3801037"/>
          </a:xfrm>
          <a:prstGeom prst="rect">
            <a:avLst/>
          </a:prstGeom>
        </p:spPr>
      </p:pic>
    </p:spTree>
    <p:extLst>
      <p:ext uri="{BB962C8B-B14F-4D97-AF65-F5344CB8AC3E}">
        <p14:creationId xmlns:p14="http://schemas.microsoft.com/office/powerpoint/2010/main" val="42564911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5012</TotalTime>
  <Words>849</Words>
  <Application>Microsoft Macintosh PowerPoint</Application>
  <PresentationFormat>Widescreen</PresentationFormat>
  <Paragraphs>91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vt:lpstr>
      <vt:lpstr>Berlin</vt:lpstr>
      <vt:lpstr>Ought as an Is</vt:lpstr>
      <vt:lpstr>PowerPoint Presentation</vt:lpstr>
      <vt:lpstr>Smith, TMS</vt:lpstr>
      <vt:lpstr>Ought as a form of owe </vt:lpstr>
      <vt:lpstr>God is good because good is God</vt:lpstr>
      <vt:lpstr>“You ought to tie your shoes.”</vt:lpstr>
      <vt:lpstr>PowerPoint Presentation</vt:lpstr>
      <vt:lpstr>PowerPoint Presentation</vt:lpstr>
      <vt:lpstr>Recasting should as schooled</vt:lpstr>
      <vt:lpstr>Statements w/o ought are easily rephrase</vt:lpstr>
      <vt:lpstr>Statements w/ ought are easily rephrased</vt:lpstr>
      <vt:lpstr>Statements w/ ought are easily rephrased</vt:lpstr>
      <vt:lpstr>Tacit oughts</vt:lpstr>
      <vt:lpstr>Tacit oughts</vt:lpstr>
      <vt:lpstr>Tacit oughts</vt:lpstr>
      <vt:lpstr>Positive-normative distinction</vt:lpstr>
      <vt:lpstr>PowerPoint Presentation</vt:lpstr>
      <vt:lpstr>The presupposition here:</vt:lpstr>
      <vt:lpstr>Five other distinctions:</vt:lpstr>
      <vt:lpstr>PowerPoint Presentation</vt:lpstr>
      <vt:lpstr>Is pos-norm about the good of the largest whole?</vt:lpstr>
      <vt:lpstr>Embracing positive-normative is a choice!</vt:lpstr>
      <vt:lpstr>Analogy: You are a soccer coach in CloneWorld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Tocqueville DA reading grp</dc:title>
  <dc:creator>Daniel B Klein</dc:creator>
  <cp:lastModifiedBy>Daniel B Klein</cp:lastModifiedBy>
  <cp:revision>66</cp:revision>
  <dcterms:created xsi:type="dcterms:W3CDTF">2020-12-15T13:19:03Z</dcterms:created>
  <dcterms:modified xsi:type="dcterms:W3CDTF">2021-01-20T12:43:11Z</dcterms:modified>
</cp:coreProperties>
</file>